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51" r:id="rId2"/>
    <p:sldId id="371" r:id="rId3"/>
    <p:sldId id="263" r:id="rId4"/>
    <p:sldId id="260" r:id="rId5"/>
    <p:sldId id="357" r:id="rId6"/>
    <p:sldId id="358" r:id="rId7"/>
    <p:sldId id="259" r:id="rId8"/>
    <p:sldId id="360" r:id="rId9"/>
    <p:sldId id="362" r:id="rId10"/>
    <p:sldId id="368" r:id="rId11"/>
    <p:sldId id="353" r:id="rId12"/>
    <p:sldId id="359" r:id="rId13"/>
    <p:sldId id="355" r:id="rId14"/>
    <p:sldId id="291" r:id="rId15"/>
    <p:sldId id="279" r:id="rId16"/>
    <p:sldId id="307" r:id="rId17"/>
    <p:sldId id="365" r:id="rId18"/>
    <p:sldId id="352" r:id="rId19"/>
    <p:sldId id="270" r:id="rId20"/>
    <p:sldId id="367" r:id="rId21"/>
    <p:sldId id="364" r:id="rId22"/>
    <p:sldId id="377" r:id="rId23"/>
    <p:sldId id="381" r:id="rId24"/>
    <p:sldId id="374" r:id="rId25"/>
    <p:sldId id="372" r:id="rId26"/>
    <p:sldId id="376" r:id="rId27"/>
    <p:sldId id="380" r:id="rId28"/>
    <p:sldId id="304" r:id="rId29"/>
    <p:sldId id="348" r:id="rId30"/>
    <p:sldId id="349" r:id="rId31"/>
    <p:sldId id="379" r:id="rId32"/>
    <p:sldId id="373" r:id="rId33"/>
    <p:sldId id="383"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F4591-107A-6F43-FD6A-AAF97A5E9583}" name="Fida Mohammed Shebeaun" initials="" userId="S::fida.shebeaun@mail.utoronto.ca::15204a0f-5fc4-461f-b81c-39eade3ab0e7" providerId="AD"/>
  <p188:author id="{C5052DD4-A7B8-EDF7-BF06-644988EF3A0F}" name="Hantian Chen" initials="HC" userId="S::hantian.chen@mail.utoronto.ca::6f5b20bf-1eae-4761-9fba-b8e3a39f934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B6040"/>
    <a:srgbClr val="948A54"/>
    <a:srgbClr val="A74F09"/>
    <a:srgbClr val="F78D00"/>
    <a:srgbClr val="006748"/>
    <a:srgbClr val="BC8E04"/>
    <a:srgbClr val="FAC090"/>
    <a:srgbClr val="DD7D03"/>
    <a:srgbClr val="F6A5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toronto-my.sharepoint.com/personal/n_talitha_mail_utoronto_ca/Documents/Quantify%20Case%20Competition/Edit_Nasywa.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[Edit_Nasywa.xlsx]HL!PivotTable1</c:name>
    <c:fmtId val="-1"/>
  </c:pivotSource>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r>
              <a:rPr lang="en-US"/>
              <a:t>Average Total Losses (in billions) per Province for Hail Events</a:t>
            </a:r>
          </a:p>
        </c:rich>
      </c:tx>
      <c:overlay val="0"/>
      <c:spPr>
        <a:solidFill>
          <a:srgbClr val="FFFFFF"/>
        </a:solidFill>
        <a:ln>
          <a:solidFill>
            <a:srgbClr val="FFFFFF"/>
          </a:solidFill>
          <a:prstDash val="solid"/>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2F929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HL!$L$1</c:f>
              <c:strCache>
                <c:ptCount val="1"/>
                <c:pt idx="0">
                  <c:v>Total</c:v>
                </c:pt>
              </c:strCache>
            </c:strRef>
          </c:tx>
          <c:spPr>
            <a:solidFill>
              <a:srgbClr val="BC8E03"/>
            </a:solidFill>
            <a:ln>
              <a:noFill/>
            </a:ln>
            <a:effectLst/>
          </c:spPr>
          <c:invertIfNegative val="0"/>
          <c:cat>
            <c:strRef>
              <c:f>HL!$J$2:$K$8</c:f>
              <c:strCache>
                <c:ptCount val="6"/>
                <c:pt idx="0">
                  <c:v>AB</c:v>
                </c:pt>
                <c:pt idx="1">
                  <c:v>MB</c:v>
                </c:pt>
                <c:pt idx="2">
                  <c:v>ON</c:v>
                </c:pt>
                <c:pt idx="3">
                  <c:v>Prairies</c:v>
                </c:pt>
                <c:pt idx="4">
                  <c:v>QC</c:v>
                </c:pt>
                <c:pt idx="5">
                  <c:v>SK</c:v>
                </c:pt>
              </c:strCache>
            </c:strRef>
          </c:cat>
          <c:val>
            <c:numRef>
              <c:f>HL!$L$2:$L$8</c:f>
              <c:numCache>
                <c:formatCode>General</c:formatCode>
                <c:ptCount val="6"/>
                <c:pt idx="0">
                  <c:v>0.25349447368421046</c:v>
                </c:pt>
                <c:pt idx="1">
                  <c:v>6.2344999999999998E-2</c:v>
                </c:pt>
                <c:pt idx="2">
                  <c:v>0.1816015</c:v>
                </c:pt>
                <c:pt idx="3">
                  <c:v>8.8843333333333344E-2</c:v>
                </c:pt>
                <c:pt idx="4">
                  <c:v>0.1624825</c:v>
                </c:pt>
                <c:pt idx="5">
                  <c:v>6.3768749999999999E-2</c:v>
                </c:pt>
              </c:numCache>
            </c:numRef>
          </c:val>
          <c:extLst>
            <c:ext xmlns:c16="http://schemas.microsoft.com/office/drawing/2014/chart" uri="{C3380CC4-5D6E-409C-BE32-E72D297353CC}">
              <c16:uniqueId val="{00000000-F0C7-4E53-938C-118F38D34608}"/>
            </c:ext>
          </c:extLst>
        </c:ser>
        <c:dLbls>
          <c:showLegendKey val="0"/>
          <c:showVal val="0"/>
          <c:showCatName val="0"/>
          <c:showSerName val="0"/>
          <c:showPercent val="0"/>
          <c:showBubbleSize val="0"/>
        </c:dLbls>
        <c:gapWidth val="219"/>
        <c:overlap val="-27"/>
        <c:axId val="1897347591"/>
        <c:axId val="627268616"/>
      </c:barChart>
      <c:catAx>
        <c:axId val="1897347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7268616"/>
        <c:crosses val="autoZero"/>
        <c:auto val="1"/>
        <c:lblAlgn val="ctr"/>
        <c:lblOffset val="100"/>
        <c:noMultiLvlLbl val="0"/>
      </c:catAx>
      <c:valAx>
        <c:axId val="627268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7347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[Edit_Nasywa.xlsx]HL!PivotTable12</c:name>
    <c:fmtId val="-1"/>
  </c:pivotSource>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r>
              <a:rPr lang="en-US"/>
              <a:t>Max Total Losses (in billions) per Province for Hail Events</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2F9299"/>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HL!$K$30</c:f>
              <c:strCache>
                <c:ptCount val="1"/>
                <c:pt idx="0">
                  <c:v>Total</c:v>
                </c:pt>
              </c:strCache>
            </c:strRef>
          </c:tx>
          <c:spPr>
            <a:solidFill>
              <a:srgbClr val="BC8E03"/>
            </a:solidFill>
            <a:ln>
              <a:noFill/>
            </a:ln>
            <a:effectLst/>
          </c:spPr>
          <c:invertIfNegative val="0"/>
          <c:cat>
            <c:strRef>
              <c:f>HL!$J$31:$J$37</c:f>
              <c:strCache>
                <c:ptCount val="6"/>
                <c:pt idx="0">
                  <c:v>AB</c:v>
                </c:pt>
                <c:pt idx="1">
                  <c:v>MB</c:v>
                </c:pt>
                <c:pt idx="2">
                  <c:v>ON</c:v>
                </c:pt>
                <c:pt idx="3">
                  <c:v>Prairies</c:v>
                </c:pt>
                <c:pt idx="4">
                  <c:v>QC</c:v>
                </c:pt>
                <c:pt idx="5">
                  <c:v>SK</c:v>
                </c:pt>
              </c:strCache>
            </c:strRef>
          </c:cat>
          <c:val>
            <c:numRef>
              <c:f>HL!$K$31:$K$37</c:f>
              <c:numCache>
                <c:formatCode>General</c:formatCode>
                <c:ptCount val="6"/>
                <c:pt idx="0">
                  <c:v>2.6549200000000002</c:v>
                </c:pt>
                <c:pt idx="1">
                  <c:v>9.3109999999999998E-2</c:v>
                </c:pt>
                <c:pt idx="2">
                  <c:v>0.97565999999999997</c:v>
                </c:pt>
                <c:pt idx="3">
                  <c:v>0.17923</c:v>
                </c:pt>
                <c:pt idx="4">
                  <c:v>0.73595999999999995</c:v>
                </c:pt>
                <c:pt idx="5">
                  <c:v>0.14326</c:v>
                </c:pt>
              </c:numCache>
            </c:numRef>
          </c:val>
          <c:extLst>
            <c:ext xmlns:c16="http://schemas.microsoft.com/office/drawing/2014/chart" uri="{C3380CC4-5D6E-409C-BE32-E72D297353CC}">
              <c16:uniqueId val="{00000000-98CB-4524-A009-0CD44D0F50EC}"/>
            </c:ext>
          </c:extLst>
        </c:ser>
        <c:dLbls>
          <c:showLegendKey val="0"/>
          <c:showVal val="0"/>
          <c:showCatName val="0"/>
          <c:showSerName val="0"/>
          <c:showPercent val="0"/>
          <c:showBubbleSize val="0"/>
        </c:dLbls>
        <c:gapWidth val="219"/>
        <c:overlap val="-27"/>
        <c:axId val="1663201799"/>
        <c:axId val="1663205895"/>
      </c:barChart>
      <c:catAx>
        <c:axId val="1663201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205895"/>
        <c:crosses val="autoZero"/>
        <c:auto val="1"/>
        <c:lblAlgn val="ctr"/>
        <c:lblOffset val="100"/>
        <c:noMultiLvlLbl val="0"/>
      </c:catAx>
      <c:valAx>
        <c:axId val="1663205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3201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[Edit_Nasywa.xlsx]FL!PivotTable15</c:name>
    <c:fmtId val="-1"/>
  </c:pivotSource>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r>
              <a:rPr lang="en-US"/>
              <a:t>Average Total Losses (in billions) per Province for Flood Events</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FL!$J$70</c:f>
              <c:strCache>
                <c:ptCount val="1"/>
                <c:pt idx="0">
                  <c:v>Total</c:v>
                </c:pt>
              </c:strCache>
            </c:strRef>
          </c:tx>
          <c:spPr>
            <a:solidFill>
              <a:srgbClr val="BC8E03"/>
            </a:solidFill>
            <a:ln>
              <a:noFill/>
            </a:ln>
            <a:effectLst/>
          </c:spPr>
          <c:invertIfNegative val="0"/>
          <c:cat>
            <c:strRef>
              <c:f>FL!$I$71:$I$80</c:f>
              <c:strCache>
                <c:ptCount val="9"/>
                <c:pt idx="0">
                  <c:v>SK</c:v>
                </c:pt>
                <c:pt idx="1">
                  <c:v>Maritimes</c:v>
                </c:pt>
                <c:pt idx="2">
                  <c:v>AB</c:v>
                </c:pt>
                <c:pt idx="3">
                  <c:v>NS</c:v>
                </c:pt>
                <c:pt idx="4">
                  <c:v>Prairies</c:v>
                </c:pt>
                <c:pt idx="5">
                  <c:v>MB</c:v>
                </c:pt>
                <c:pt idx="6">
                  <c:v>QC</c:v>
                </c:pt>
                <c:pt idx="7">
                  <c:v>ON</c:v>
                </c:pt>
                <c:pt idx="8">
                  <c:v>BC</c:v>
                </c:pt>
              </c:strCache>
            </c:strRef>
          </c:cat>
          <c:val>
            <c:numRef>
              <c:f>FL!$J$71:$J$80</c:f>
              <c:numCache>
                <c:formatCode>General</c:formatCode>
                <c:ptCount val="9"/>
                <c:pt idx="0">
                  <c:v>7.7009999999999995E-2</c:v>
                </c:pt>
                <c:pt idx="1">
                  <c:v>9.5434166666666653E-2</c:v>
                </c:pt>
                <c:pt idx="2">
                  <c:v>0.12635230769230771</c:v>
                </c:pt>
                <c:pt idx="3">
                  <c:v>0.12885333333333335</c:v>
                </c:pt>
                <c:pt idx="4">
                  <c:v>0.13326625</c:v>
                </c:pt>
                <c:pt idx="5">
                  <c:v>0.137155</c:v>
                </c:pt>
                <c:pt idx="6">
                  <c:v>0.17823927536231884</c:v>
                </c:pt>
                <c:pt idx="7">
                  <c:v>0.20376938271604939</c:v>
                </c:pt>
                <c:pt idx="8">
                  <c:v>0.20613600000000001</c:v>
                </c:pt>
              </c:numCache>
            </c:numRef>
          </c:val>
          <c:extLst>
            <c:ext xmlns:c16="http://schemas.microsoft.com/office/drawing/2014/chart" uri="{C3380CC4-5D6E-409C-BE32-E72D297353CC}">
              <c16:uniqueId val="{00000000-9197-43D9-8671-13F6A2B24E4B}"/>
            </c:ext>
          </c:extLst>
        </c:ser>
        <c:dLbls>
          <c:showLegendKey val="0"/>
          <c:showVal val="0"/>
          <c:showCatName val="0"/>
          <c:showSerName val="0"/>
          <c:showPercent val="0"/>
          <c:showBubbleSize val="0"/>
        </c:dLbls>
        <c:gapWidth val="182"/>
        <c:axId val="1517703687"/>
        <c:axId val="1517705735"/>
      </c:barChart>
      <c:catAx>
        <c:axId val="15177036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7705735"/>
        <c:crosses val="autoZero"/>
        <c:auto val="1"/>
        <c:lblAlgn val="ctr"/>
        <c:lblOffset val="100"/>
        <c:noMultiLvlLbl val="0"/>
      </c:catAx>
      <c:valAx>
        <c:axId val="15177057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7703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[Edit_Nasywa.xlsx]FL!PivotTable16</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r>
              <a:rPr lang="en-US"/>
              <a:t>Average of Max Rainfall (in mm)</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2F929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FL!$J$86</c:f>
              <c:strCache>
                <c:ptCount val="1"/>
                <c:pt idx="0">
                  <c:v>Total</c:v>
                </c:pt>
              </c:strCache>
            </c:strRef>
          </c:tx>
          <c:spPr>
            <a:solidFill>
              <a:srgbClr val="BC8E03"/>
            </a:solidFill>
            <a:ln>
              <a:noFill/>
            </a:ln>
            <a:effectLst/>
          </c:spPr>
          <c:invertIfNegative val="0"/>
          <c:cat>
            <c:strRef>
              <c:f>FL!$I$87:$I$96</c:f>
              <c:strCache>
                <c:ptCount val="9"/>
                <c:pt idx="0">
                  <c:v>SK</c:v>
                </c:pt>
                <c:pt idx="1">
                  <c:v>NS</c:v>
                </c:pt>
                <c:pt idx="2">
                  <c:v>MB</c:v>
                </c:pt>
                <c:pt idx="3">
                  <c:v>ON</c:v>
                </c:pt>
                <c:pt idx="4">
                  <c:v>AB</c:v>
                </c:pt>
                <c:pt idx="5">
                  <c:v>Maritimes</c:v>
                </c:pt>
                <c:pt idx="6">
                  <c:v>QC</c:v>
                </c:pt>
                <c:pt idx="7">
                  <c:v>Prairies</c:v>
                </c:pt>
                <c:pt idx="8">
                  <c:v>BC</c:v>
                </c:pt>
              </c:strCache>
            </c:strRef>
          </c:cat>
          <c:val>
            <c:numRef>
              <c:f>FL!$J$87:$J$96</c:f>
              <c:numCache>
                <c:formatCode>General</c:formatCode>
                <c:ptCount val="9"/>
                <c:pt idx="0">
                  <c:v>64.8</c:v>
                </c:pt>
                <c:pt idx="1">
                  <c:v>67</c:v>
                </c:pt>
                <c:pt idx="2">
                  <c:v>76.5</c:v>
                </c:pt>
                <c:pt idx="3">
                  <c:v>93.592592592592595</c:v>
                </c:pt>
                <c:pt idx="4">
                  <c:v>93.92307692307692</c:v>
                </c:pt>
                <c:pt idx="5">
                  <c:v>105.94444444444444</c:v>
                </c:pt>
                <c:pt idx="6">
                  <c:v>108.95833333333333</c:v>
                </c:pt>
                <c:pt idx="7">
                  <c:v>110.375</c:v>
                </c:pt>
                <c:pt idx="8">
                  <c:v>144.6</c:v>
                </c:pt>
              </c:numCache>
            </c:numRef>
          </c:val>
          <c:extLst>
            <c:ext xmlns:c16="http://schemas.microsoft.com/office/drawing/2014/chart" uri="{C3380CC4-5D6E-409C-BE32-E72D297353CC}">
              <c16:uniqueId val="{00000000-253C-4C69-8B22-D58109F7B8AF}"/>
            </c:ext>
          </c:extLst>
        </c:ser>
        <c:dLbls>
          <c:showLegendKey val="0"/>
          <c:showVal val="0"/>
          <c:showCatName val="0"/>
          <c:showSerName val="0"/>
          <c:showPercent val="0"/>
          <c:showBubbleSize val="0"/>
        </c:dLbls>
        <c:gapWidth val="182"/>
        <c:axId val="926453255"/>
        <c:axId val="926475271"/>
      </c:barChart>
      <c:catAx>
        <c:axId val="9264532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6475271"/>
        <c:crosses val="autoZero"/>
        <c:auto val="1"/>
        <c:lblAlgn val="ctr"/>
        <c:lblOffset val="100"/>
        <c:noMultiLvlLbl val="0"/>
      </c:catAx>
      <c:valAx>
        <c:axId val="9264752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6453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[Edit_Nasywa.xlsx]FL!PivotTable17</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r>
              <a:rPr lang="en-US"/>
              <a:t>Maximum of Max Rainfall (in mm)</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2F929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FL!$J$99</c:f>
              <c:strCache>
                <c:ptCount val="1"/>
                <c:pt idx="0">
                  <c:v>Total</c:v>
                </c:pt>
              </c:strCache>
            </c:strRef>
          </c:tx>
          <c:spPr>
            <a:solidFill>
              <a:srgbClr val="BC8E03"/>
            </a:solidFill>
            <a:ln>
              <a:noFill/>
            </a:ln>
            <a:effectLst/>
          </c:spPr>
          <c:invertIfNegative val="0"/>
          <c:cat>
            <c:strRef>
              <c:f>FL!$I$100:$I$109</c:f>
              <c:strCache>
                <c:ptCount val="9"/>
                <c:pt idx="0">
                  <c:v>NS</c:v>
                </c:pt>
                <c:pt idx="1">
                  <c:v>MB</c:v>
                </c:pt>
                <c:pt idx="2">
                  <c:v>SK</c:v>
                </c:pt>
                <c:pt idx="3">
                  <c:v>ON</c:v>
                </c:pt>
                <c:pt idx="4">
                  <c:v>Prairies</c:v>
                </c:pt>
                <c:pt idx="5">
                  <c:v>Maritimes</c:v>
                </c:pt>
                <c:pt idx="6">
                  <c:v>QC</c:v>
                </c:pt>
                <c:pt idx="7">
                  <c:v>AB</c:v>
                </c:pt>
                <c:pt idx="8">
                  <c:v>BC</c:v>
                </c:pt>
              </c:strCache>
            </c:strRef>
          </c:cat>
          <c:val>
            <c:numRef>
              <c:f>FL!$J$100:$J$109</c:f>
              <c:numCache>
                <c:formatCode>General</c:formatCode>
                <c:ptCount val="9"/>
                <c:pt idx="0">
                  <c:v>67</c:v>
                </c:pt>
                <c:pt idx="1">
                  <c:v>78</c:v>
                </c:pt>
                <c:pt idx="2">
                  <c:v>104</c:v>
                </c:pt>
                <c:pt idx="3">
                  <c:v>221</c:v>
                </c:pt>
                <c:pt idx="4">
                  <c:v>233</c:v>
                </c:pt>
                <c:pt idx="5">
                  <c:v>262</c:v>
                </c:pt>
                <c:pt idx="6">
                  <c:v>264</c:v>
                </c:pt>
                <c:pt idx="7">
                  <c:v>292</c:v>
                </c:pt>
                <c:pt idx="8">
                  <c:v>304</c:v>
                </c:pt>
              </c:numCache>
            </c:numRef>
          </c:val>
          <c:extLst>
            <c:ext xmlns:c16="http://schemas.microsoft.com/office/drawing/2014/chart" uri="{C3380CC4-5D6E-409C-BE32-E72D297353CC}">
              <c16:uniqueId val="{00000000-4F2C-4746-A76B-7BCCE1C0896D}"/>
            </c:ext>
          </c:extLst>
        </c:ser>
        <c:dLbls>
          <c:showLegendKey val="0"/>
          <c:showVal val="0"/>
          <c:showCatName val="0"/>
          <c:showSerName val="0"/>
          <c:showPercent val="0"/>
          <c:showBubbleSize val="0"/>
        </c:dLbls>
        <c:gapWidth val="182"/>
        <c:axId val="914255367"/>
        <c:axId val="914261511"/>
      </c:barChart>
      <c:catAx>
        <c:axId val="9142553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4261511"/>
        <c:crosses val="autoZero"/>
        <c:auto val="1"/>
        <c:lblAlgn val="ctr"/>
        <c:lblOffset val="100"/>
        <c:noMultiLvlLbl val="0"/>
      </c:catAx>
      <c:valAx>
        <c:axId val="914261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42553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[Edit_Nasywa.xlsx]WS!PivotTable14</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r>
              <a:rPr lang="en-US"/>
              <a:t>Average Total Losses (in billions) per Province for Windstorm Events </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Book Antiqua"/>
              <a:ea typeface="Book Antiqua"/>
              <a:cs typeface="Book Antiqua"/>
            </a:defRPr>
          </a:pPr>
          <a:endParaRPr lang="en-US"/>
        </a:p>
      </c:txPr>
    </c:title>
    <c:autoTitleDeleted val="0"/>
    <c:pivotFmts>
      <c:pivotFmt>
        <c:idx val="0"/>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BC8E0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WS!$N$44</c:f>
              <c:strCache>
                <c:ptCount val="1"/>
                <c:pt idx="0">
                  <c:v>Total</c:v>
                </c:pt>
              </c:strCache>
            </c:strRef>
          </c:tx>
          <c:spPr>
            <a:solidFill>
              <a:srgbClr val="BC8E03"/>
            </a:solidFill>
            <a:ln>
              <a:noFill/>
            </a:ln>
            <a:effectLst/>
          </c:spPr>
          <c:invertIfNegative val="0"/>
          <c:cat>
            <c:strRef>
              <c:f>WS!$M$45:$M$51</c:f>
              <c:strCache>
                <c:ptCount val="6"/>
                <c:pt idx="0">
                  <c:v>AB</c:v>
                </c:pt>
                <c:pt idx="1">
                  <c:v>BC</c:v>
                </c:pt>
                <c:pt idx="2">
                  <c:v>Maritimes</c:v>
                </c:pt>
                <c:pt idx="3">
                  <c:v>ON</c:v>
                </c:pt>
                <c:pt idx="4">
                  <c:v>Prairies</c:v>
                </c:pt>
                <c:pt idx="5">
                  <c:v>QC</c:v>
                </c:pt>
              </c:strCache>
            </c:strRef>
          </c:cat>
          <c:val>
            <c:numRef>
              <c:f>WS!$N$45:$N$51</c:f>
              <c:numCache>
                <c:formatCode>General</c:formatCode>
                <c:ptCount val="6"/>
                <c:pt idx="0">
                  <c:v>7.8433333333333341E-2</c:v>
                </c:pt>
                <c:pt idx="1">
                  <c:v>0.11689785714285714</c:v>
                </c:pt>
                <c:pt idx="2">
                  <c:v>4.1650555555555559E-2</c:v>
                </c:pt>
                <c:pt idx="3">
                  <c:v>4.1595625000000004E-2</c:v>
                </c:pt>
                <c:pt idx="4">
                  <c:v>4.2134999999999999E-2</c:v>
                </c:pt>
                <c:pt idx="5">
                  <c:v>4.3424444444444446E-2</c:v>
                </c:pt>
              </c:numCache>
            </c:numRef>
          </c:val>
          <c:extLst>
            <c:ext xmlns:c16="http://schemas.microsoft.com/office/drawing/2014/chart" uri="{C3380CC4-5D6E-409C-BE32-E72D297353CC}">
              <c16:uniqueId val="{00000000-544B-45EA-9700-D4EBE39C6E1E}"/>
            </c:ext>
          </c:extLst>
        </c:ser>
        <c:dLbls>
          <c:showLegendKey val="0"/>
          <c:showVal val="0"/>
          <c:showCatName val="0"/>
          <c:showSerName val="0"/>
          <c:showPercent val="0"/>
          <c:showBubbleSize val="0"/>
        </c:dLbls>
        <c:gapWidth val="219"/>
        <c:overlap val="-27"/>
        <c:axId val="2140830215"/>
        <c:axId val="2140832263"/>
      </c:barChart>
      <c:catAx>
        <c:axId val="2140830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0832263"/>
        <c:crosses val="autoZero"/>
        <c:auto val="1"/>
        <c:lblAlgn val="ctr"/>
        <c:lblOffset val="100"/>
        <c:noMultiLvlLbl val="0"/>
      </c:catAx>
      <c:valAx>
        <c:axId val="2140832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0830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4AC83C-84E5-4C5D-9D55-27CD26FE2C6E}" type="doc">
      <dgm:prSet loTypeId="urn:microsoft.com/office/officeart/2005/8/layout/vList3" loCatId="icon" qsTypeId="urn:microsoft.com/office/officeart/2005/8/quickstyle/simple1" qsCatId="simple" csTypeId="urn:microsoft.com/office/officeart/2005/8/colors/accent6_1" csCatId="accent6" phldr="1"/>
      <dgm:spPr/>
      <dgm:t>
        <a:bodyPr/>
        <a:lstStyle/>
        <a:p>
          <a:endParaRPr lang="en-US"/>
        </a:p>
      </dgm:t>
    </dgm:pt>
    <dgm:pt modelId="{28A98604-BF38-413B-95D6-CCF9C8D7B442}">
      <dgm:prSet/>
      <dgm:spPr>
        <a:solidFill>
          <a:srgbClr val="FAC090"/>
        </a:solidFill>
      </dgm:spPr>
      <dgm:t>
        <a:bodyPr/>
        <a:lstStyle/>
        <a:p>
          <a:r>
            <a:rPr lang="en-CA">
              <a:latin typeface="DM Sans" pitchFamily="2" charset="77"/>
            </a:rPr>
            <a:t>You can’t solely rely on what’s beneath your feet when opportunity shines above. </a:t>
          </a:r>
          <a:endParaRPr lang="en-US">
            <a:latin typeface="DM Sans" pitchFamily="2" charset="77"/>
          </a:endParaRPr>
        </a:p>
      </dgm:t>
    </dgm:pt>
    <dgm:pt modelId="{5CE469DA-2972-4D19-A396-DBBD619B0280}" type="parTrans" cxnId="{04E139D6-DC7A-44E8-A47D-353EBA157F05}">
      <dgm:prSet/>
      <dgm:spPr/>
      <dgm:t>
        <a:bodyPr/>
        <a:lstStyle/>
        <a:p>
          <a:endParaRPr lang="en-US"/>
        </a:p>
      </dgm:t>
    </dgm:pt>
    <dgm:pt modelId="{E1E931B5-FB46-4F4A-96C2-6749A3545F9B}" type="sibTrans" cxnId="{04E139D6-DC7A-44E8-A47D-353EBA157F05}">
      <dgm:prSet/>
      <dgm:spPr/>
      <dgm:t>
        <a:bodyPr/>
        <a:lstStyle/>
        <a:p>
          <a:endParaRPr lang="en-US"/>
        </a:p>
      </dgm:t>
    </dgm:pt>
    <dgm:pt modelId="{02C0FF18-BDCC-499D-9D36-7B2A451DA947}">
      <dgm:prSet/>
      <dgm:spPr/>
      <dgm:t>
        <a:bodyPr/>
        <a:lstStyle/>
        <a:p>
          <a:r>
            <a:rPr lang="en-CA">
              <a:latin typeface="DM Sans" pitchFamily="2" charset="77"/>
            </a:rPr>
            <a:t>Shifting energy landscapes demand strategic evolution. </a:t>
          </a:r>
          <a:endParaRPr lang="en-US">
            <a:latin typeface="DM Sans" pitchFamily="2" charset="77"/>
          </a:endParaRPr>
        </a:p>
      </dgm:t>
    </dgm:pt>
    <dgm:pt modelId="{FF654A6F-3160-4271-8B3C-A01A3BCFFA0D}" type="parTrans" cxnId="{77DAE377-7F4B-4AAC-B56F-92D33BF96B2F}">
      <dgm:prSet/>
      <dgm:spPr/>
      <dgm:t>
        <a:bodyPr/>
        <a:lstStyle/>
        <a:p>
          <a:endParaRPr lang="en-US"/>
        </a:p>
      </dgm:t>
    </dgm:pt>
    <dgm:pt modelId="{B607C461-EAEC-4F57-A44E-E429EE9E60FB}" type="sibTrans" cxnId="{77DAE377-7F4B-4AAC-B56F-92D33BF96B2F}">
      <dgm:prSet/>
      <dgm:spPr/>
      <dgm:t>
        <a:bodyPr/>
        <a:lstStyle/>
        <a:p>
          <a:endParaRPr lang="en-US"/>
        </a:p>
      </dgm:t>
    </dgm:pt>
    <dgm:pt modelId="{752128FB-4C3D-4E46-AAF5-E2F0ABE4B2D4}">
      <dgm:prSet/>
      <dgm:spPr>
        <a:solidFill>
          <a:schemeClr val="accent6">
            <a:lumMod val="60000"/>
            <a:lumOff val="40000"/>
          </a:schemeClr>
        </a:solidFill>
      </dgm:spPr>
      <dgm:t>
        <a:bodyPr/>
        <a:lstStyle/>
        <a:p>
          <a:r>
            <a:rPr lang="en-CA" b="1">
              <a:latin typeface="DM Sans" pitchFamily="2" charset="77"/>
            </a:rPr>
            <a:t>Objective: </a:t>
          </a:r>
          <a:r>
            <a:rPr lang="en-CA" b="0">
              <a:latin typeface="DM Sans" pitchFamily="2" charset="77"/>
            </a:rPr>
            <a:t>Outline </a:t>
          </a:r>
          <a:r>
            <a:rPr lang="en-CA">
              <a:latin typeface="DM Sans" pitchFamily="2" charset="77"/>
            </a:rPr>
            <a:t>Quant Co.'s strategic entry into the Canadian solar and wind energy markets, capitalizing on existing capabilities and supporting national sustainability goals.</a:t>
          </a:r>
          <a:endParaRPr lang="en-US">
            <a:latin typeface="DM Sans" pitchFamily="2" charset="77"/>
          </a:endParaRPr>
        </a:p>
      </dgm:t>
    </dgm:pt>
    <dgm:pt modelId="{415A51B8-42BE-49D0-9979-100F382F755F}" type="parTrans" cxnId="{55F5BDAE-D2CF-481F-8C18-C0D63D67029A}">
      <dgm:prSet/>
      <dgm:spPr/>
      <dgm:t>
        <a:bodyPr/>
        <a:lstStyle/>
        <a:p>
          <a:endParaRPr lang="en-US"/>
        </a:p>
      </dgm:t>
    </dgm:pt>
    <dgm:pt modelId="{DAEA6D6B-BF42-4DF3-9FEC-FA181E7B8252}" type="sibTrans" cxnId="{55F5BDAE-D2CF-481F-8C18-C0D63D67029A}">
      <dgm:prSet/>
      <dgm:spPr/>
      <dgm:t>
        <a:bodyPr/>
        <a:lstStyle/>
        <a:p>
          <a:endParaRPr lang="en-US"/>
        </a:p>
      </dgm:t>
    </dgm:pt>
    <dgm:pt modelId="{4675C569-F137-4448-A5A7-C2B3FD13CE5C}">
      <dgm:prSet/>
      <dgm:spPr/>
      <dgm:t>
        <a:bodyPr/>
        <a:lstStyle/>
        <a:p>
          <a:r>
            <a:rPr lang="en-CA">
              <a:latin typeface="DM Sans" pitchFamily="2" charset="77"/>
            </a:rPr>
            <a:t>Utilize Stronghold’s parametric insurance to protect renewable energy revenue from weather-related losses.</a:t>
          </a:r>
          <a:endParaRPr lang="en-US">
            <a:latin typeface="DM Sans" pitchFamily="2" charset="77"/>
          </a:endParaRPr>
        </a:p>
      </dgm:t>
    </dgm:pt>
    <dgm:pt modelId="{9141F459-FC35-48B8-BF7D-B55F7108B63B}" type="parTrans" cxnId="{6EEE0BC3-46E3-4082-8910-85A43CB62242}">
      <dgm:prSet/>
      <dgm:spPr/>
      <dgm:t>
        <a:bodyPr/>
        <a:lstStyle/>
        <a:p>
          <a:endParaRPr lang="en-US"/>
        </a:p>
      </dgm:t>
    </dgm:pt>
    <dgm:pt modelId="{F163BCB8-3309-4969-B65C-B4E18B9DFD47}" type="sibTrans" cxnId="{6EEE0BC3-46E3-4082-8910-85A43CB62242}">
      <dgm:prSet/>
      <dgm:spPr/>
      <dgm:t>
        <a:bodyPr/>
        <a:lstStyle/>
        <a:p>
          <a:endParaRPr lang="en-US"/>
        </a:p>
      </dgm:t>
    </dgm:pt>
    <dgm:pt modelId="{298F8D29-49A6-4408-8A71-31EEB6D91C3D}">
      <dgm:prSet/>
      <dgm:spPr>
        <a:solidFill>
          <a:schemeClr val="accent6">
            <a:lumMod val="60000"/>
            <a:lumOff val="40000"/>
          </a:schemeClr>
        </a:solidFill>
      </dgm:spPr>
      <dgm:t>
        <a:bodyPr/>
        <a:lstStyle/>
        <a:p>
          <a:r>
            <a:rPr lang="en-CA" b="1">
              <a:latin typeface="DM Sans" pitchFamily="2" charset="77"/>
            </a:rPr>
            <a:t>Key Risks: </a:t>
          </a:r>
          <a:r>
            <a:rPr lang="en-CA">
              <a:latin typeface="DM Sans" pitchFamily="2" charset="77"/>
            </a:rPr>
            <a:t>grid integration, regulatory hurdles regarding land use &amp; public perception. </a:t>
          </a:r>
          <a:endParaRPr lang="en-US">
            <a:latin typeface="DM Sans" pitchFamily="2" charset="77"/>
          </a:endParaRPr>
        </a:p>
      </dgm:t>
    </dgm:pt>
    <dgm:pt modelId="{D4A51138-EEB8-46E6-9404-ACC7030D9876}" type="parTrans" cxnId="{1001672C-623F-4BF4-9E82-FAC082917538}">
      <dgm:prSet/>
      <dgm:spPr/>
      <dgm:t>
        <a:bodyPr/>
        <a:lstStyle/>
        <a:p>
          <a:endParaRPr lang="en-US"/>
        </a:p>
      </dgm:t>
    </dgm:pt>
    <dgm:pt modelId="{95A9D432-A97D-40F7-9242-166F860484C5}" type="sibTrans" cxnId="{1001672C-623F-4BF4-9E82-FAC082917538}">
      <dgm:prSet/>
      <dgm:spPr/>
      <dgm:t>
        <a:bodyPr/>
        <a:lstStyle/>
        <a:p>
          <a:endParaRPr lang="en-US"/>
        </a:p>
      </dgm:t>
    </dgm:pt>
    <dgm:pt modelId="{1372738D-176D-EE48-A949-3574AF98A19E}" type="pres">
      <dgm:prSet presAssocID="{094AC83C-84E5-4C5D-9D55-27CD26FE2C6E}" presName="linearFlow" presStyleCnt="0">
        <dgm:presLayoutVars>
          <dgm:dir/>
          <dgm:resizeHandles val="exact"/>
        </dgm:presLayoutVars>
      </dgm:prSet>
      <dgm:spPr/>
    </dgm:pt>
    <dgm:pt modelId="{DD647641-763E-3445-9EE0-DF4C8BCEE50D}" type="pres">
      <dgm:prSet presAssocID="{28A98604-BF38-413B-95D6-CCF9C8D7B442}" presName="composite" presStyleCnt="0"/>
      <dgm:spPr/>
    </dgm:pt>
    <dgm:pt modelId="{C8393EA8-0B6B-1445-9B36-A75DCE21BE3B}" type="pres">
      <dgm:prSet presAssocID="{28A98604-BF38-413B-95D6-CCF9C8D7B442}" presName="imgShp"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Quotes with solid fill"/>
        </a:ext>
      </dgm:extLst>
    </dgm:pt>
    <dgm:pt modelId="{4166FE0A-438E-1845-8CF2-FEA6F0CC09B7}" type="pres">
      <dgm:prSet presAssocID="{28A98604-BF38-413B-95D6-CCF9C8D7B442}" presName="txShp" presStyleLbl="node1" presStyleIdx="0" presStyleCnt="5">
        <dgm:presLayoutVars>
          <dgm:bulletEnabled val="1"/>
        </dgm:presLayoutVars>
      </dgm:prSet>
      <dgm:spPr/>
    </dgm:pt>
    <dgm:pt modelId="{239D284B-35FC-E045-9B5D-88801121AE38}" type="pres">
      <dgm:prSet presAssocID="{E1E931B5-FB46-4F4A-96C2-6749A3545F9B}" presName="spacing" presStyleCnt="0"/>
      <dgm:spPr/>
    </dgm:pt>
    <dgm:pt modelId="{A4C6EE82-8BC3-284A-B06F-11FB58BA4BB4}" type="pres">
      <dgm:prSet presAssocID="{02C0FF18-BDCC-499D-9D36-7B2A451DA947}" presName="composite" presStyleCnt="0"/>
      <dgm:spPr/>
    </dgm:pt>
    <dgm:pt modelId="{C04E8295-30E5-904C-B798-4F0037D9AE7F}" type="pres">
      <dgm:prSet presAssocID="{02C0FF18-BDCC-499D-9D36-7B2A451DA947}" presName="imgShp"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AA0F2792-5254-DA4E-81D1-9678C5F6A622}" type="pres">
      <dgm:prSet presAssocID="{02C0FF18-BDCC-499D-9D36-7B2A451DA947}" presName="txShp" presStyleLbl="node1" presStyleIdx="1" presStyleCnt="5">
        <dgm:presLayoutVars>
          <dgm:bulletEnabled val="1"/>
        </dgm:presLayoutVars>
      </dgm:prSet>
      <dgm:spPr/>
    </dgm:pt>
    <dgm:pt modelId="{0177FEC6-8967-764A-B3F5-85F0E23C43BF}" type="pres">
      <dgm:prSet presAssocID="{B607C461-EAEC-4F57-A44E-E429EE9E60FB}" presName="spacing" presStyleCnt="0"/>
      <dgm:spPr/>
    </dgm:pt>
    <dgm:pt modelId="{F1B51F5C-CD79-2541-A9CE-69B757C31943}" type="pres">
      <dgm:prSet presAssocID="{752128FB-4C3D-4E46-AAF5-E2F0ABE4B2D4}" presName="composite" presStyleCnt="0"/>
      <dgm:spPr/>
    </dgm:pt>
    <dgm:pt modelId="{E3A854B5-BE14-894C-896F-176E9B67F531}" type="pres">
      <dgm:prSet presAssocID="{752128FB-4C3D-4E46-AAF5-E2F0ABE4B2D4}" presName="imgShp"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rget with solid fill"/>
        </a:ext>
      </dgm:extLst>
    </dgm:pt>
    <dgm:pt modelId="{174D541A-B3F8-C04D-9923-3F515AFEB432}" type="pres">
      <dgm:prSet presAssocID="{752128FB-4C3D-4E46-AAF5-E2F0ABE4B2D4}" presName="txShp" presStyleLbl="node1" presStyleIdx="2" presStyleCnt="5">
        <dgm:presLayoutVars>
          <dgm:bulletEnabled val="1"/>
        </dgm:presLayoutVars>
      </dgm:prSet>
      <dgm:spPr/>
    </dgm:pt>
    <dgm:pt modelId="{11CAB30C-9336-564A-B204-68546E21AC46}" type="pres">
      <dgm:prSet presAssocID="{DAEA6D6B-BF42-4DF3-9FEC-FA181E7B8252}" presName="spacing" presStyleCnt="0"/>
      <dgm:spPr/>
    </dgm:pt>
    <dgm:pt modelId="{B7E45F2B-3AC6-A444-BC01-98237FC059BC}" type="pres">
      <dgm:prSet presAssocID="{4675C569-F137-4448-A5A7-C2B3FD13CE5C}" presName="composite" presStyleCnt="0"/>
      <dgm:spPr/>
    </dgm:pt>
    <dgm:pt modelId="{CC6BC8A4-77A9-8F47-89DF-8FAC1E4E8FE9}" type="pres">
      <dgm:prSet presAssocID="{4675C569-F137-4448-A5A7-C2B3FD13CE5C}" presName="imgShp"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ning"/>
        </a:ext>
      </dgm:extLst>
    </dgm:pt>
    <dgm:pt modelId="{A7ECB9EC-7741-2045-A72F-E81F3969651A}" type="pres">
      <dgm:prSet presAssocID="{4675C569-F137-4448-A5A7-C2B3FD13CE5C}" presName="txShp" presStyleLbl="node1" presStyleIdx="3" presStyleCnt="5">
        <dgm:presLayoutVars>
          <dgm:bulletEnabled val="1"/>
        </dgm:presLayoutVars>
      </dgm:prSet>
      <dgm:spPr/>
    </dgm:pt>
    <dgm:pt modelId="{10D8BFCC-ADA2-1248-ABC9-01DF3D1FC7D2}" type="pres">
      <dgm:prSet presAssocID="{F163BCB8-3309-4969-B65C-B4E18B9DFD47}" presName="spacing" presStyleCnt="0"/>
      <dgm:spPr/>
    </dgm:pt>
    <dgm:pt modelId="{287A22CF-9BC3-CF4F-BFC2-E443DA9AF0E4}" type="pres">
      <dgm:prSet presAssocID="{298F8D29-49A6-4408-8A71-31EEB6D91C3D}" presName="composite" presStyleCnt="0"/>
      <dgm:spPr/>
    </dgm:pt>
    <dgm:pt modelId="{943DC15A-3316-6D44-923E-9A705967B820}" type="pres">
      <dgm:prSet presAssocID="{298F8D29-49A6-4408-8A71-31EEB6D91C3D}" presName="imgShp"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adioactive with solid fill"/>
        </a:ext>
      </dgm:extLst>
    </dgm:pt>
    <dgm:pt modelId="{987AE66C-0C97-E649-9B50-2ECE8776A788}" type="pres">
      <dgm:prSet presAssocID="{298F8D29-49A6-4408-8A71-31EEB6D91C3D}" presName="txShp" presStyleLbl="node1" presStyleIdx="4" presStyleCnt="5">
        <dgm:presLayoutVars>
          <dgm:bulletEnabled val="1"/>
        </dgm:presLayoutVars>
      </dgm:prSet>
      <dgm:spPr/>
    </dgm:pt>
  </dgm:ptLst>
  <dgm:cxnLst>
    <dgm:cxn modelId="{7A917C04-D613-5940-8140-6D92C35FAB91}" type="presOf" srcId="{02C0FF18-BDCC-499D-9D36-7B2A451DA947}" destId="{AA0F2792-5254-DA4E-81D1-9678C5F6A622}" srcOrd="0" destOrd="0" presId="urn:microsoft.com/office/officeart/2005/8/layout/vList3"/>
    <dgm:cxn modelId="{246EFB08-A2FC-A349-AB0A-543FDC759CE2}" type="presOf" srcId="{094AC83C-84E5-4C5D-9D55-27CD26FE2C6E}" destId="{1372738D-176D-EE48-A949-3574AF98A19E}" srcOrd="0" destOrd="0" presId="urn:microsoft.com/office/officeart/2005/8/layout/vList3"/>
    <dgm:cxn modelId="{232E9909-E7A8-8249-B221-95CF8F39A952}" type="presOf" srcId="{752128FB-4C3D-4E46-AAF5-E2F0ABE4B2D4}" destId="{174D541A-B3F8-C04D-9923-3F515AFEB432}" srcOrd="0" destOrd="0" presId="urn:microsoft.com/office/officeart/2005/8/layout/vList3"/>
    <dgm:cxn modelId="{1001672C-623F-4BF4-9E82-FAC082917538}" srcId="{094AC83C-84E5-4C5D-9D55-27CD26FE2C6E}" destId="{298F8D29-49A6-4408-8A71-31EEB6D91C3D}" srcOrd="4" destOrd="0" parTransId="{D4A51138-EEB8-46E6-9404-ACC7030D9876}" sibTransId="{95A9D432-A97D-40F7-9242-166F860484C5}"/>
    <dgm:cxn modelId="{77DAE377-7F4B-4AAC-B56F-92D33BF96B2F}" srcId="{094AC83C-84E5-4C5D-9D55-27CD26FE2C6E}" destId="{02C0FF18-BDCC-499D-9D36-7B2A451DA947}" srcOrd="1" destOrd="0" parTransId="{FF654A6F-3160-4271-8B3C-A01A3BCFFA0D}" sibTransId="{B607C461-EAEC-4F57-A44E-E429EE9E60FB}"/>
    <dgm:cxn modelId="{FC91B07E-67B1-B447-A0B3-7C629802160E}" type="presOf" srcId="{298F8D29-49A6-4408-8A71-31EEB6D91C3D}" destId="{987AE66C-0C97-E649-9B50-2ECE8776A788}" srcOrd="0" destOrd="0" presId="urn:microsoft.com/office/officeart/2005/8/layout/vList3"/>
    <dgm:cxn modelId="{55F5BDAE-D2CF-481F-8C18-C0D63D67029A}" srcId="{094AC83C-84E5-4C5D-9D55-27CD26FE2C6E}" destId="{752128FB-4C3D-4E46-AAF5-E2F0ABE4B2D4}" srcOrd="2" destOrd="0" parTransId="{415A51B8-42BE-49D0-9979-100F382F755F}" sibTransId="{DAEA6D6B-BF42-4DF3-9FEC-FA181E7B8252}"/>
    <dgm:cxn modelId="{6EEE0BC3-46E3-4082-8910-85A43CB62242}" srcId="{094AC83C-84E5-4C5D-9D55-27CD26FE2C6E}" destId="{4675C569-F137-4448-A5A7-C2B3FD13CE5C}" srcOrd="3" destOrd="0" parTransId="{9141F459-FC35-48B8-BF7D-B55F7108B63B}" sibTransId="{F163BCB8-3309-4969-B65C-B4E18B9DFD47}"/>
    <dgm:cxn modelId="{5D493EC7-E155-5340-A9AC-1272157EB89C}" type="presOf" srcId="{28A98604-BF38-413B-95D6-CCF9C8D7B442}" destId="{4166FE0A-438E-1845-8CF2-FEA6F0CC09B7}" srcOrd="0" destOrd="0" presId="urn:microsoft.com/office/officeart/2005/8/layout/vList3"/>
    <dgm:cxn modelId="{04E139D6-DC7A-44E8-A47D-353EBA157F05}" srcId="{094AC83C-84E5-4C5D-9D55-27CD26FE2C6E}" destId="{28A98604-BF38-413B-95D6-CCF9C8D7B442}" srcOrd="0" destOrd="0" parTransId="{5CE469DA-2972-4D19-A396-DBBD619B0280}" sibTransId="{E1E931B5-FB46-4F4A-96C2-6749A3545F9B}"/>
    <dgm:cxn modelId="{27D536F5-B4F2-0D42-A1E5-2B9C1EADFBFE}" type="presOf" srcId="{4675C569-F137-4448-A5A7-C2B3FD13CE5C}" destId="{A7ECB9EC-7741-2045-A72F-E81F3969651A}" srcOrd="0" destOrd="0" presId="urn:microsoft.com/office/officeart/2005/8/layout/vList3"/>
    <dgm:cxn modelId="{91B7A897-1E11-6E43-BBE6-E8F020A603E1}" type="presParOf" srcId="{1372738D-176D-EE48-A949-3574AF98A19E}" destId="{DD647641-763E-3445-9EE0-DF4C8BCEE50D}" srcOrd="0" destOrd="0" presId="urn:microsoft.com/office/officeart/2005/8/layout/vList3"/>
    <dgm:cxn modelId="{03BD48E1-1D2B-FE4D-BD3D-B3FAEEF6DBF4}" type="presParOf" srcId="{DD647641-763E-3445-9EE0-DF4C8BCEE50D}" destId="{C8393EA8-0B6B-1445-9B36-A75DCE21BE3B}" srcOrd="0" destOrd="0" presId="urn:microsoft.com/office/officeart/2005/8/layout/vList3"/>
    <dgm:cxn modelId="{DE675FFC-E337-2440-AEE5-58B610241D02}" type="presParOf" srcId="{DD647641-763E-3445-9EE0-DF4C8BCEE50D}" destId="{4166FE0A-438E-1845-8CF2-FEA6F0CC09B7}" srcOrd="1" destOrd="0" presId="urn:microsoft.com/office/officeart/2005/8/layout/vList3"/>
    <dgm:cxn modelId="{3B6CC5C2-12C1-A141-BDF1-51A41BD8EB99}" type="presParOf" srcId="{1372738D-176D-EE48-A949-3574AF98A19E}" destId="{239D284B-35FC-E045-9B5D-88801121AE38}" srcOrd="1" destOrd="0" presId="urn:microsoft.com/office/officeart/2005/8/layout/vList3"/>
    <dgm:cxn modelId="{098CE111-C7AA-E24A-B3F3-E38F21F18A03}" type="presParOf" srcId="{1372738D-176D-EE48-A949-3574AF98A19E}" destId="{A4C6EE82-8BC3-284A-B06F-11FB58BA4BB4}" srcOrd="2" destOrd="0" presId="urn:microsoft.com/office/officeart/2005/8/layout/vList3"/>
    <dgm:cxn modelId="{17AF222E-7017-6B4E-9DFB-4254919C14DD}" type="presParOf" srcId="{A4C6EE82-8BC3-284A-B06F-11FB58BA4BB4}" destId="{C04E8295-30E5-904C-B798-4F0037D9AE7F}" srcOrd="0" destOrd="0" presId="urn:microsoft.com/office/officeart/2005/8/layout/vList3"/>
    <dgm:cxn modelId="{1AE93B41-8337-7F4B-99E2-92D1E0F39397}" type="presParOf" srcId="{A4C6EE82-8BC3-284A-B06F-11FB58BA4BB4}" destId="{AA0F2792-5254-DA4E-81D1-9678C5F6A622}" srcOrd="1" destOrd="0" presId="urn:microsoft.com/office/officeart/2005/8/layout/vList3"/>
    <dgm:cxn modelId="{CC6E1E63-4499-6445-8BA2-F468FB577101}" type="presParOf" srcId="{1372738D-176D-EE48-A949-3574AF98A19E}" destId="{0177FEC6-8967-764A-B3F5-85F0E23C43BF}" srcOrd="3" destOrd="0" presId="urn:microsoft.com/office/officeart/2005/8/layout/vList3"/>
    <dgm:cxn modelId="{8D1859DC-D75F-6D4F-94B5-0D59D05D69C7}" type="presParOf" srcId="{1372738D-176D-EE48-A949-3574AF98A19E}" destId="{F1B51F5C-CD79-2541-A9CE-69B757C31943}" srcOrd="4" destOrd="0" presId="urn:microsoft.com/office/officeart/2005/8/layout/vList3"/>
    <dgm:cxn modelId="{70D44F7C-2ED1-E146-916B-0387EB57BEAA}" type="presParOf" srcId="{F1B51F5C-CD79-2541-A9CE-69B757C31943}" destId="{E3A854B5-BE14-894C-896F-176E9B67F531}" srcOrd="0" destOrd="0" presId="urn:microsoft.com/office/officeart/2005/8/layout/vList3"/>
    <dgm:cxn modelId="{0016B719-BC54-DC4B-93BC-FBB895DAE370}" type="presParOf" srcId="{F1B51F5C-CD79-2541-A9CE-69B757C31943}" destId="{174D541A-B3F8-C04D-9923-3F515AFEB432}" srcOrd="1" destOrd="0" presId="urn:microsoft.com/office/officeart/2005/8/layout/vList3"/>
    <dgm:cxn modelId="{C8E226B4-0ECF-1646-B10C-29122A52CC1E}" type="presParOf" srcId="{1372738D-176D-EE48-A949-3574AF98A19E}" destId="{11CAB30C-9336-564A-B204-68546E21AC46}" srcOrd="5" destOrd="0" presId="urn:microsoft.com/office/officeart/2005/8/layout/vList3"/>
    <dgm:cxn modelId="{F0DDA5D9-2785-F843-8980-DA24BF6E27B1}" type="presParOf" srcId="{1372738D-176D-EE48-A949-3574AF98A19E}" destId="{B7E45F2B-3AC6-A444-BC01-98237FC059BC}" srcOrd="6" destOrd="0" presId="urn:microsoft.com/office/officeart/2005/8/layout/vList3"/>
    <dgm:cxn modelId="{48AAA22C-A995-5F4B-B21A-BF2F64EB953C}" type="presParOf" srcId="{B7E45F2B-3AC6-A444-BC01-98237FC059BC}" destId="{CC6BC8A4-77A9-8F47-89DF-8FAC1E4E8FE9}" srcOrd="0" destOrd="0" presId="urn:microsoft.com/office/officeart/2005/8/layout/vList3"/>
    <dgm:cxn modelId="{A732E8CB-53AB-D149-8B5D-24E56E28C0D8}" type="presParOf" srcId="{B7E45F2B-3AC6-A444-BC01-98237FC059BC}" destId="{A7ECB9EC-7741-2045-A72F-E81F3969651A}" srcOrd="1" destOrd="0" presId="urn:microsoft.com/office/officeart/2005/8/layout/vList3"/>
    <dgm:cxn modelId="{6FCAF292-F080-A341-99CB-0E8257CA64B6}" type="presParOf" srcId="{1372738D-176D-EE48-A949-3574AF98A19E}" destId="{10D8BFCC-ADA2-1248-ABC9-01DF3D1FC7D2}" srcOrd="7" destOrd="0" presId="urn:microsoft.com/office/officeart/2005/8/layout/vList3"/>
    <dgm:cxn modelId="{87702F1A-E283-5943-B065-C8080652D212}" type="presParOf" srcId="{1372738D-176D-EE48-A949-3574AF98A19E}" destId="{287A22CF-9BC3-CF4F-BFC2-E443DA9AF0E4}" srcOrd="8" destOrd="0" presId="urn:microsoft.com/office/officeart/2005/8/layout/vList3"/>
    <dgm:cxn modelId="{438E299D-59AF-A04E-AF51-4DC1B87AE5D7}" type="presParOf" srcId="{287A22CF-9BC3-CF4F-BFC2-E443DA9AF0E4}" destId="{943DC15A-3316-6D44-923E-9A705967B820}" srcOrd="0" destOrd="0" presId="urn:microsoft.com/office/officeart/2005/8/layout/vList3"/>
    <dgm:cxn modelId="{A5830770-D435-7141-8280-E647C10C1927}" type="presParOf" srcId="{287A22CF-9BC3-CF4F-BFC2-E443DA9AF0E4}" destId="{987AE66C-0C97-E649-9B50-2ECE8776A78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6FE0A-438E-1845-8CF2-FEA6F0CC09B7}">
      <dsp:nvSpPr>
        <dsp:cNvPr id="0" name=""/>
        <dsp:cNvSpPr/>
      </dsp:nvSpPr>
      <dsp:spPr>
        <a:xfrm rot="10800000">
          <a:off x="2092259" y="1301"/>
          <a:ext cx="7453178" cy="859820"/>
        </a:xfrm>
        <a:prstGeom prst="homePlate">
          <a:avLst/>
        </a:prstGeom>
        <a:solidFill>
          <a:srgbClr val="FAC090"/>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9157"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a:latin typeface="DM Sans" pitchFamily="2" charset="77"/>
            </a:rPr>
            <a:t>You can’t solely rely on what’s beneath your feet when opportunity shines above. </a:t>
          </a:r>
          <a:endParaRPr lang="en-US" sz="1600" kern="1200">
            <a:latin typeface="DM Sans" pitchFamily="2" charset="77"/>
          </a:endParaRPr>
        </a:p>
      </dsp:txBody>
      <dsp:txXfrm rot="10800000">
        <a:off x="2307214" y="1301"/>
        <a:ext cx="7238223" cy="859820"/>
      </dsp:txXfrm>
    </dsp:sp>
    <dsp:sp modelId="{C8393EA8-0B6B-1445-9B36-A75DCE21BE3B}">
      <dsp:nvSpPr>
        <dsp:cNvPr id="0" name=""/>
        <dsp:cNvSpPr/>
      </dsp:nvSpPr>
      <dsp:spPr>
        <a:xfrm>
          <a:off x="1662349" y="1301"/>
          <a:ext cx="859820" cy="85982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0F2792-5254-DA4E-81D1-9678C5F6A622}">
      <dsp:nvSpPr>
        <dsp:cNvPr id="0" name=""/>
        <dsp:cNvSpPr/>
      </dsp:nvSpPr>
      <dsp:spPr>
        <a:xfrm rot="10800000">
          <a:off x="2092259" y="1117784"/>
          <a:ext cx="7453178" cy="859820"/>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9157"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a:latin typeface="DM Sans" pitchFamily="2" charset="77"/>
            </a:rPr>
            <a:t>Shifting energy landscapes demand strategic evolution. </a:t>
          </a:r>
          <a:endParaRPr lang="en-US" sz="1600" kern="1200">
            <a:latin typeface="DM Sans" pitchFamily="2" charset="77"/>
          </a:endParaRPr>
        </a:p>
      </dsp:txBody>
      <dsp:txXfrm rot="10800000">
        <a:off x="2307214" y="1117784"/>
        <a:ext cx="7238223" cy="859820"/>
      </dsp:txXfrm>
    </dsp:sp>
    <dsp:sp modelId="{C04E8295-30E5-904C-B798-4F0037D9AE7F}">
      <dsp:nvSpPr>
        <dsp:cNvPr id="0" name=""/>
        <dsp:cNvSpPr/>
      </dsp:nvSpPr>
      <dsp:spPr>
        <a:xfrm>
          <a:off x="1662349" y="1117784"/>
          <a:ext cx="859820" cy="85982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4D541A-B3F8-C04D-9923-3F515AFEB432}">
      <dsp:nvSpPr>
        <dsp:cNvPr id="0" name=""/>
        <dsp:cNvSpPr/>
      </dsp:nvSpPr>
      <dsp:spPr>
        <a:xfrm rot="10800000">
          <a:off x="2092259" y="2234267"/>
          <a:ext cx="7453178" cy="859820"/>
        </a:xfrm>
        <a:prstGeom prst="homePlate">
          <a:avLst/>
        </a:prstGeom>
        <a:solidFill>
          <a:schemeClr val="accent6">
            <a:lumMod val="60000"/>
            <a:lumOff val="4000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9157"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b="1" kern="1200">
              <a:latin typeface="DM Sans" pitchFamily="2" charset="77"/>
            </a:rPr>
            <a:t>Objective: </a:t>
          </a:r>
          <a:r>
            <a:rPr lang="en-CA" sz="1600" b="0" kern="1200">
              <a:latin typeface="DM Sans" pitchFamily="2" charset="77"/>
            </a:rPr>
            <a:t>Outline </a:t>
          </a:r>
          <a:r>
            <a:rPr lang="en-CA" sz="1600" kern="1200">
              <a:latin typeface="DM Sans" pitchFamily="2" charset="77"/>
            </a:rPr>
            <a:t>Quant Co.'s strategic entry into the Canadian solar and wind energy markets, capitalizing on existing capabilities and supporting national sustainability goals.</a:t>
          </a:r>
          <a:endParaRPr lang="en-US" sz="1600" kern="1200">
            <a:latin typeface="DM Sans" pitchFamily="2" charset="77"/>
          </a:endParaRPr>
        </a:p>
      </dsp:txBody>
      <dsp:txXfrm rot="10800000">
        <a:off x="2307214" y="2234267"/>
        <a:ext cx="7238223" cy="859820"/>
      </dsp:txXfrm>
    </dsp:sp>
    <dsp:sp modelId="{E3A854B5-BE14-894C-896F-176E9B67F531}">
      <dsp:nvSpPr>
        <dsp:cNvPr id="0" name=""/>
        <dsp:cNvSpPr/>
      </dsp:nvSpPr>
      <dsp:spPr>
        <a:xfrm>
          <a:off x="1662349" y="2234267"/>
          <a:ext cx="859820" cy="85982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ECB9EC-7741-2045-A72F-E81F3969651A}">
      <dsp:nvSpPr>
        <dsp:cNvPr id="0" name=""/>
        <dsp:cNvSpPr/>
      </dsp:nvSpPr>
      <dsp:spPr>
        <a:xfrm rot="10800000">
          <a:off x="2092259" y="3350750"/>
          <a:ext cx="7453178" cy="859820"/>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9157"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a:latin typeface="DM Sans" pitchFamily="2" charset="77"/>
            </a:rPr>
            <a:t>Utilize Stronghold’s parametric insurance to protect renewable energy revenue from weather-related losses.</a:t>
          </a:r>
          <a:endParaRPr lang="en-US" sz="1600" kern="1200">
            <a:latin typeface="DM Sans" pitchFamily="2" charset="77"/>
          </a:endParaRPr>
        </a:p>
      </dsp:txBody>
      <dsp:txXfrm rot="10800000">
        <a:off x="2307214" y="3350750"/>
        <a:ext cx="7238223" cy="859820"/>
      </dsp:txXfrm>
    </dsp:sp>
    <dsp:sp modelId="{CC6BC8A4-77A9-8F47-89DF-8FAC1E4E8FE9}">
      <dsp:nvSpPr>
        <dsp:cNvPr id="0" name=""/>
        <dsp:cNvSpPr/>
      </dsp:nvSpPr>
      <dsp:spPr>
        <a:xfrm>
          <a:off x="1662349" y="3350750"/>
          <a:ext cx="859820" cy="85982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7AE66C-0C97-E649-9B50-2ECE8776A788}">
      <dsp:nvSpPr>
        <dsp:cNvPr id="0" name=""/>
        <dsp:cNvSpPr/>
      </dsp:nvSpPr>
      <dsp:spPr>
        <a:xfrm rot="10800000">
          <a:off x="2092259" y="4467232"/>
          <a:ext cx="7453178" cy="859820"/>
        </a:xfrm>
        <a:prstGeom prst="homePlate">
          <a:avLst/>
        </a:prstGeom>
        <a:solidFill>
          <a:schemeClr val="accent6">
            <a:lumMod val="60000"/>
            <a:lumOff val="4000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9157"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b="1" kern="1200">
              <a:latin typeface="DM Sans" pitchFamily="2" charset="77"/>
            </a:rPr>
            <a:t>Key Risks: </a:t>
          </a:r>
          <a:r>
            <a:rPr lang="en-CA" sz="1600" kern="1200">
              <a:latin typeface="DM Sans" pitchFamily="2" charset="77"/>
            </a:rPr>
            <a:t>grid integration, regulatory hurdles regarding land use &amp; public perception. </a:t>
          </a:r>
          <a:endParaRPr lang="en-US" sz="1600" kern="1200">
            <a:latin typeface="DM Sans" pitchFamily="2" charset="77"/>
          </a:endParaRPr>
        </a:p>
      </dsp:txBody>
      <dsp:txXfrm rot="10800000">
        <a:off x="2307214" y="4467232"/>
        <a:ext cx="7238223" cy="859820"/>
      </dsp:txXfrm>
    </dsp:sp>
    <dsp:sp modelId="{943DC15A-3316-6D44-923E-9A705967B820}">
      <dsp:nvSpPr>
        <dsp:cNvPr id="0" name=""/>
        <dsp:cNvSpPr/>
      </dsp:nvSpPr>
      <dsp:spPr>
        <a:xfrm>
          <a:off x="1662349" y="4467232"/>
          <a:ext cx="859820" cy="859820"/>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B08D681-B47B-D741-9A27-31C7363E16A7}" type="datetimeFigureOut">
              <a:rPr lang="en-US" smtClean="0"/>
              <a:t>5/23/2025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D765012-FBE0-2547-8332-F6CA90A4F830}" type="slidenum">
              <a:rPr lang="en-US" smtClean="0"/>
              <a:t>‹#›</a:t>
            </a:fld>
            <a:endParaRPr lang="en-US"/>
          </a:p>
        </p:txBody>
      </p:sp>
    </p:spTree>
    <p:extLst>
      <p:ext uri="{BB962C8B-B14F-4D97-AF65-F5344CB8AC3E}">
        <p14:creationId xmlns:p14="http://schemas.microsoft.com/office/powerpoint/2010/main" val="649860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2552072C-8F8C-9805-8013-91390121F0DC}"/>
            </a:ext>
          </a:extLst>
        </p:cNvPr>
        <p:cNvGrpSpPr/>
        <p:nvPr/>
      </p:nvGrpSpPr>
      <p:grpSpPr>
        <a:xfrm>
          <a:off x="0" y="0"/>
          <a:ext cx="0" cy="0"/>
          <a:chOff x="0" y="0"/>
          <a:chExt cx="0" cy="0"/>
        </a:xfrm>
      </p:grpSpPr>
      <p:sp>
        <p:nvSpPr>
          <p:cNvPr id="409" name="Google Shape;409;gab0344fe0b_0_215:notes">
            <a:extLst>
              <a:ext uri="{FF2B5EF4-FFF2-40B4-BE49-F238E27FC236}">
                <a16:creationId xmlns:a16="http://schemas.microsoft.com/office/drawing/2014/main" id="{3F97E6D6-9C96-4563-F7D3-E376D61D92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b0344fe0b_0_215:notes">
            <a:extLst>
              <a:ext uri="{FF2B5EF4-FFF2-40B4-BE49-F238E27FC236}">
                <a16:creationId xmlns:a16="http://schemas.microsoft.com/office/drawing/2014/main" id="{656E5B94-150B-B4DC-F06F-A6E6A239C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Market: market dominance and knowledge</a:t>
            </a:r>
          </a:p>
          <a:p>
            <a:pPr marL="0" lvl="0" indent="0" algn="l" rtl="0">
              <a:spcBef>
                <a:spcPts val="0"/>
              </a:spcBef>
              <a:spcAft>
                <a:spcPts val="0"/>
              </a:spcAft>
              <a:buNone/>
            </a:pPr>
            <a:r>
              <a:rPr lang="en-CA"/>
              <a:t>Add page number</a:t>
            </a:r>
          </a:p>
        </p:txBody>
      </p:sp>
    </p:spTree>
    <p:extLst>
      <p:ext uri="{BB962C8B-B14F-4D97-AF65-F5344CB8AC3E}">
        <p14:creationId xmlns:p14="http://schemas.microsoft.com/office/powerpoint/2010/main" val="220391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531f3d4f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531f3d4f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uFont typeface="Arial" panose="020B0604020202020204" pitchFamily="34" charset="0"/>
              <a:buChar char="•"/>
            </a:pPr>
            <a:r>
              <a:rPr lang="en-CA" sz="1800" b="0" i="0" u="none" strike="noStrike">
                <a:solidFill>
                  <a:srgbClr val="000000"/>
                </a:solidFill>
                <a:effectLst/>
                <a:latin typeface="Arial" panose="020B0604020202020204" pitchFamily="34" charset="0"/>
              </a:rPr>
              <a:t>The overall growth in total revenue</a:t>
            </a:r>
            <a:r>
              <a:rPr lang="en-CA" sz="1800" b="0" i="0" u="none" strike="noStrike">
                <a:solidFill>
                  <a:srgbClr val="FF00FF"/>
                </a:solidFill>
                <a:effectLst/>
                <a:latin typeface="Arial" panose="020B0604020202020204" pitchFamily="34" charset="0"/>
              </a:rPr>
              <a:t>(increasing over by 67% in just two </a:t>
            </a:r>
            <a:r>
              <a:rPr lang="en-CA" sz="1800" b="0" i="0" u="none" strike="noStrike" err="1">
                <a:solidFill>
                  <a:srgbClr val="FF00FF"/>
                </a:solidFill>
                <a:effectLst/>
                <a:latin typeface="Arial" panose="020B0604020202020204" pitchFamily="34" charset="0"/>
              </a:rPr>
              <a:t>years,from</a:t>
            </a:r>
            <a:r>
              <a:rPr lang="en-CA" sz="1800" b="0" i="0" u="none" strike="noStrike">
                <a:solidFill>
                  <a:srgbClr val="FF00FF"/>
                </a:solidFill>
                <a:effectLst/>
                <a:latin typeface="Arial" panose="020B0604020202020204" pitchFamily="34" charset="0"/>
              </a:rPr>
              <a:t> 2020 to 2022)</a:t>
            </a:r>
            <a:r>
              <a:rPr lang="en-CA" sz="1800" b="0" i="0" u="none" strike="noStrike">
                <a:solidFill>
                  <a:srgbClr val="000000"/>
                </a:solidFill>
                <a:effectLst/>
                <a:latin typeface="Arial" panose="020B0604020202020204" pitchFamily="34" charset="0"/>
              </a:rPr>
              <a:t> and gross profit confirms a strong market performance, particularly in upstream operations</a:t>
            </a:r>
            <a:r>
              <a:rPr lang="en-CA" sz="1800" b="1" i="0" u="none" strike="noStrike">
                <a:solidFill>
                  <a:srgbClr val="000000"/>
                </a:solidFill>
                <a:effectLst/>
                <a:latin typeface="Arial" panose="020B0604020202020204" pitchFamily="34" charset="0"/>
              </a:rPr>
              <a:t>. </a:t>
            </a:r>
            <a:r>
              <a:rPr lang="en-CA" sz="1800" b="0" i="0" u="none" strike="noStrike">
                <a:solidFill>
                  <a:srgbClr val="FF00FF"/>
                </a:solidFill>
                <a:effectLst/>
                <a:latin typeface="Arial" panose="020B0604020202020204" pitchFamily="34" charset="0"/>
              </a:rPr>
              <a:t>(reflect a solid customer base and market demand)</a:t>
            </a:r>
            <a:endParaRPr lang="en-CA" sz="1800" b="0" i="0" u="none" strike="noStrike">
              <a:solidFill>
                <a:srgbClr val="000000"/>
              </a:solidFill>
              <a:effectLst/>
              <a:latin typeface="Arial" panose="020B0604020202020204" pitchFamily="34" charset="0"/>
            </a:endParaRPr>
          </a:p>
          <a:p>
            <a:pPr rtl="0" fontAlgn="t">
              <a:buFont typeface="Arial" panose="020B0604020202020204" pitchFamily="34" charset="0"/>
              <a:buChar char="•"/>
            </a:pPr>
            <a:r>
              <a:rPr lang="en-CA" sz="1800" b="0" i="0" u="none" strike="noStrike">
                <a:solidFill>
                  <a:srgbClr val="000000"/>
                </a:solidFill>
                <a:effectLst/>
                <a:latin typeface="Arial" panose="020B0604020202020204" pitchFamily="34" charset="0"/>
              </a:rPr>
              <a:t>The total assets doubled from 2020</a:t>
            </a:r>
            <a:r>
              <a:rPr lang="en-CA" sz="1800" b="0" i="0" u="none" strike="noStrike">
                <a:solidFill>
                  <a:srgbClr val="FF00FF"/>
                </a:solidFill>
                <a:effectLst/>
                <a:latin typeface="Arial" panose="020B0604020202020204" pitchFamily="34" charset="0"/>
              </a:rPr>
              <a:t>($7.7B)</a:t>
            </a:r>
            <a:r>
              <a:rPr lang="en-CA" sz="1800" b="0" i="0" u="none" strike="noStrike">
                <a:solidFill>
                  <a:srgbClr val="000000"/>
                </a:solidFill>
                <a:effectLst/>
                <a:latin typeface="Arial" panose="020B0604020202020204" pitchFamily="34" charset="0"/>
              </a:rPr>
              <a:t> to 2023</a:t>
            </a:r>
            <a:r>
              <a:rPr lang="en-CA" sz="1800" b="0" i="0" u="none" strike="noStrike">
                <a:solidFill>
                  <a:srgbClr val="FF00FF"/>
                </a:solidFill>
                <a:effectLst/>
                <a:latin typeface="Arial" panose="020B0604020202020204" pitchFamily="34" charset="0"/>
              </a:rPr>
              <a:t>(nearly $18B)</a:t>
            </a:r>
            <a:r>
              <a:rPr lang="en-CA" sz="1800" b="0" i="0" u="none" strike="noStrike">
                <a:solidFill>
                  <a:srgbClr val="000000"/>
                </a:solidFill>
                <a:effectLst/>
                <a:latin typeface="Arial" panose="020B0604020202020204" pitchFamily="34" charset="0"/>
              </a:rPr>
              <a:t>, signaling the rapid growth of business expansion. </a:t>
            </a:r>
          </a:p>
          <a:p>
            <a:pPr rtl="0" fontAlgn="t">
              <a:buFont typeface="Arial" panose="020B0604020202020204" pitchFamily="34" charset="0"/>
              <a:buChar char="•"/>
            </a:pPr>
            <a:r>
              <a:rPr lang="en-CA" sz="1800" b="0" i="0" u="none" strike="noStrike">
                <a:solidFill>
                  <a:srgbClr val="000000"/>
                </a:solidFill>
                <a:effectLst/>
                <a:latin typeface="Arial" panose="020B0604020202020204" pitchFamily="34" charset="0"/>
              </a:rPr>
              <a:t>The Debt-to-Asset ratio is stable below 0.6 with a decreasing trend, indicating the company maintains financial discipline and is not overleveraged. </a:t>
            </a:r>
            <a:r>
              <a:rPr lang="en-CA" sz="1800" b="0" i="0" u="none" strike="noStrike">
                <a:solidFill>
                  <a:srgbClr val="0000FF"/>
                </a:solidFill>
                <a:effectLst/>
                <a:latin typeface="Arial" panose="020B0604020202020204" pitchFamily="34" charset="0"/>
              </a:rPr>
              <a:t>(same comment for me)</a:t>
            </a:r>
            <a:r>
              <a:rPr lang="en-CA" sz="1800" b="0" i="0" u="none" strike="noStrike">
                <a:solidFill>
                  <a:srgbClr val="FF00FF"/>
                </a:solidFill>
                <a:effectLst/>
                <a:latin typeface="Arial" panose="020B0604020202020204" pitchFamily="34" charset="0"/>
              </a:rPr>
              <a:t>(gives room to take on additional debt if needed for renewable energy investment)</a:t>
            </a:r>
            <a:endParaRPr lang="en-CA" sz="1800" b="0" i="0" u="none" strike="noStrike">
              <a:solidFill>
                <a:srgbClr val="000000"/>
              </a:solidFill>
              <a:effectLst/>
              <a:latin typeface="Arial" panose="020B0604020202020204" pitchFamily="34" charset="0"/>
            </a:endParaRPr>
          </a:p>
          <a:p>
            <a:pPr rtl="0" fontAlgn="t">
              <a:buFont typeface="Arial" panose="020B0604020202020204" pitchFamily="34" charset="0"/>
              <a:buChar char="•"/>
            </a:pPr>
            <a:r>
              <a:rPr lang="en-CA" sz="1800" b="0" i="0" u="none" strike="noStrike">
                <a:solidFill>
                  <a:srgbClr val="0000FF"/>
                </a:solidFill>
                <a:effectLst/>
                <a:latin typeface="Arial" panose="020B0604020202020204" pitchFamily="34" charset="0"/>
              </a:rPr>
              <a:t>ROA of roughly 8.7% higher than the required 5% and means the company is using its assets to generate profits ; also above industry average (3.9%) with reference to the site.</a:t>
            </a: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94ff60a97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94ff60a97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9"/>
          </a:xfrm>
          <a:prstGeom prst="rect">
            <a:avLst/>
          </a:prstGeom>
        </p:spPr>
      </p:pic>
      <p:sp>
        <p:nvSpPr>
          <p:cNvPr id="17" name="bg object 17"/>
          <p:cNvSpPr/>
          <p:nvPr/>
        </p:nvSpPr>
        <p:spPr>
          <a:xfrm>
            <a:off x="0" y="242315"/>
            <a:ext cx="12192000" cy="1320165"/>
          </a:xfrm>
          <a:custGeom>
            <a:avLst/>
            <a:gdLst/>
            <a:ahLst/>
            <a:cxnLst/>
            <a:rect l="l" t="t" r="r" b="b"/>
            <a:pathLst>
              <a:path w="12192000" h="1320165">
                <a:moveTo>
                  <a:pt x="12192000" y="0"/>
                </a:moveTo>
                <a:lnTo>
                  <a:pt x="0" y="0"/>
                </a:lnTo>
                <a:lnTo>
                  <a:pt x="0" y="1319783"/>
                </a:lnTo>
                <a:lnTo>
                  <a:pt x="12192000" y="1319783"/>
                </a:lnTo>
                <a:lnTo>
                  <a:pt x="12192000" y="0"/>
                </a:lnTo>
                <a:close/>
              </a:path>
            </a:pathLst>
          </a:custGeom>
          <a:solidFill>
            <a:srgbClr val="FFFFFF">
              <a:alpha val="72157"/>
            </a:srgbClr>
          </a:solidFill>
        </p:spPr>
        <p:txBody>
          <a:bodyPr wrap="square" lIns="0" tIns="0" rIns="0" bIns="0" rtlCol="0"/>
          <a:lstStyle/>
          <a:p>
            <a:endParaRPr/>
          </a:p>
        </p:txBody>
      </p:sp>
      <p:sp>
        <p:nvSpPr>
          <p:cNvPr id="2" name="Holder 2"/>
          <p:cNvSpPr>
            <a:spLocks noGrp="1"/>
          </p:cNvSpPr>
          <p:nvPr>
            <p:ph type="ctrTitle"/>
          </p:nvPr>
        </p:nvSpPr>
        <p:spPr>
          <a:xfrm>
            <a:off x="78739" y="365189"/>
            <a:ext cx="7132955" cy="939800"/>
          </a:xfrm>
          <a:prstGeom prst="rect">
            <a:avLst/>
          </a:prstGeom>
        </p:spPr>
        <p:txBody>
          <a:bodyPr wrap="square" lIns="0" tIns="0" rIns="0" bIns="0">
            <a:spAutoFit/>
          </a:bodyPr>
          <a:lstStyle>
            <a:lvl1pPr>
              <a:defRPr sz="2000" b="1" i="0" u="heavy">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u="heavy">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u="heavy">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158855" cy="5824855"/>
          </a:xfrm>
          <a:custGeom>
            <a:avLst/>
            <a:gdLst/>
            <a:ahLst/>
            <a:cxnLst/>
            <a:rect l="l" t="t" r="r" b="b"/>
            <a:pathLst>
              <a:path w="11158855" h="5824855">
                <a:moveTo>
                  <a:pt x="11158728" y="0"/>
                </a:moveTo>
                <a:lnTo>
                  <a:pt x="0" y="0"/>
                </a:lnTo>
                <a:lnTo>
                  <a:pt x="0" y="5824728"/>
                </a:lnTo>
                <a:lnTo>
                  <a:pt x="11158728" y="5824728"/>
                </a:lnTo>
                <a:lnTo>
                  <a:pt x="11158728" y="0"/>
                </a:lnTo>
                <a:close/>
              </a:path>
            </a:pathLst>
          </a:custGeom>
          <a:solidFill>
            <a:srgbClr val="2C6041"/>
          </a:solidFill>
        </p:spPr>
        <p:txBody>
          <a:bodyPr wrap="square" lIns="0" tIns="0" rIns="0" bIns="0" rtlCol="0"/>
          <a:lstStyle/>
          <a:p>
            <a:endParaRPr/>
          </a:p>
        </p:txBody>
      </p:sp>
      <p:sp>
        <p:nvSpPr>
          <p:cNvPr id="17" name="bg object 17"/>
          <p:cNvSpPr/>
          <p:nvPr/>
        </p:nvSpPr>
        <p:spPr>
          <a:xfrm>
            <a:off x="1037082" y="4097782"/>
            <a:ext cx="10123170" cy="127000"/>
          </a:xfrm>
          <a:custGeom>
            <a:avLst/>
            <a:gdLst/>
            <a:ahLst/>
            <a:cxnLst/>
            <a:rect l="l" t="t" r="r" b="b"/>
            <a:pathLst>
              <a:path w="10123170" h="127000">
                <a:moveTo>
                  <a:pt x="0" y="127000"/>
                </a:moveTo>
                <a:lnTo>
                  <a:pt x="10122585" y="127000"/>
                </a:lnTo>
                <a:lnTo>
                  <a:pt x="10122585" y="0"/>
                </a:lnTo>
                <a:lnTo>
                  <a:pt x="0" y="0"/>
                </a:lnTo>
                <a:lnTo>
                  <a:pt x="0" y="12700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u="heavy">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09600" y="548033"/>
            <a:ext cx="10972800" cy="365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867"/>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80412344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95591" y="238179"/>
            <a:ext cx="11909425" cy="330834"/>
          </a:xfrm>
          <a:prstGeom prst="rect">
            <a:avLst/>
          </a:prstGeom>
        </p:spPr>
        <p:txBody>
          <a:bodyPr wrap="square" lIns="0" tIns="0" rIns="0" bIns="0">
            <a:spAutoFit/>
          </a:bodyPr>
          <a:lstStyle>
            <a:lvl1pPr>
              <a:defRPr sz="2000" b="1" i="0" u="heavy">
                <a:solidFill>
                  <a:schemeClr val="tx1"/>
                </a:solidFill>
                <a:latin typeface="Arial"/>
                <a:cs typeface="Arial"/>
              </a:defRPr>
            </a:lvl1pPr>
          </a:lstStyle>
          <a:p>
            <a:endParaRPr/>
          </a:p>
        </p:txBody>
      </p:sp>
      <p:sp>
        <p:nvSpPr>
          <p:cNvPr id="3" name="Holder 3"/>
          <p:cNvSpPr>
            <a:spLocks noGrp="1"/>
          </p:cNvSpPr>
          <p:nvPr>
            <p:ph type="body" idx="1"/>
          </p:nvPr>
        </p:nvSpPr>
        <p:spPr>
          <a:xfrm>
            <a:off x="4170345" y="1381608"/>
            <a:ext cx="8002905" cy="25692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5/23/2025</a:t>
            </a:fld>
            <a:endParaRPr lang="en-US"/>
          </a:p>
        </p:txBody>
      </p:sp>
      <p:sp>
        <p:nvSpPr>
          <p:cNvPr id="6" name="Holder 6"/>
          <p:cNvSpPr>
            <a:spLocks noGrp="1"/>
          </p:cNvSpPr>
          <p:nvPr>
            <p:ph type="sldNum" sz="quarter" idx="7"/>
          </p:nvPr>
        </p:nvSpPr>
        <p:spPr>
          <a:xfrm>
            <a:off x="11827000" y="6581381"/>
            <a:ext cx="260350" cy="210184"/>
          </a:xfrm>
          <a:prstGeom prst="rect">
            <a:avLst/>
          </a:prstGeom>
        </p:spPr>
        <p:txBody>
          <a:bodyPr wrap="square" lIns="0" tIns="0" rIns="0" bIns="0">
            <a:spAutoFit/>
          </a:bodyPr>
          <a:lstStyle>
            <a:lvl1pPr>
              <a:defRPr sz="1200" b="0" i="0">
                <a:solidFill>
                  <a:schemeClr val="tx1"/>
                </a:solidFill>
                <a:latin typeface="Arial"/>
                <a:cs typeface="Arial"/>
              </a:defRPr>
            </a:lvl1pPr>
          </a:lstStyle>
          <a:p>
            <a:pPr marL="38100">
              <a:lnSpc>
                <a:spcPts val="1425"/>
              </a:lnSpc>
            </a:pPr>
            <a:fld id="{81D60167-4931-47E6-BA6A-407CBD079E47}" type="slidenum">
              <a:rPr spc="-25" dirty="0"/>
              <a:t>‹#›</a:t>
            </a:fld>
            <a:endParaRPr spc="-2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4.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www.insurancebusinessmag.com/us/news/risk-management/fire-a-major-hidden-danger-for-solar-farms-419868.aspx" TargetMode="External"/><Relationship Id="rId3" Type="http://schemas.openxmlformats.org/officeDocument/2006/relationships/hyperlink" Target="https://madeinca.ca/oil-and-gas-industry-statistics-canada/" TargetMode="External"/><Relationship Id="rId7" Type="http://schemas.openxmlformats.org/officeDocument/2006/relationships/hyperlink" Target="https://www.linkedin.com/pulse/oil-gas-industry-overview-financial/" TargetMode="External"/><Relationship Id="rId2" Type="http://schemas.openxmlformats.org/officeDocument/2006/relationships/hyperlink" Target="https://www.abc.net.au/news/2024-02-12/wind-turbine-fire-concerns-risks-danger/103443918" TargetMode="External"/><Relationship Id="rId1" Type="http://schemas.openxmlformats.org/officeDocument/2006/relationships/slideLayout" Target="../slideLayouts/slideLayout2.xml"/><Relationship Id="rId6" Type="http://schemas.openxmlformats.org/officeDocument/2006/relationships/hyperlink" Target="https://www.cer-rec.gc.ca/en/data-analysis/energy-markets/provincial-territorial-energy-profiles/provincial-territorial-energy-profiles-canada.html" TargetMode="External"/><Relationship Id="rId5" Type="http://schemas.openxmlformats.org/officeDocument/2006/relationships/hyperlink" Target="https://fullratio.com/roa-by-industry" TargetMode="External"/><Relationship Id="rId10" Type="http://schemas.openxmlformats.org/officeDocument/2006/relationships/image" Target="../media/image4.png"/><Relationship Id="rId4" Type="http://schemas.openxmlformats.org/officeDocument/2006/relationships/hyperlink" Target="https://finimize.com/content/canadian-natural-gas-faces-pricing-squeeze-with-oversupply-issues?utm_source=chatgpt.com" TargetMode="External"/><Relationship Id="rId9" Type="http://schemas.openxmlformats.org/officeDocument/2006/relationships/hyperlink" Target="https://www.blg.com/en/insights/2024/03/the-latest-on-clean-electricity-regulations-and-oil-and-gas-emission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2.deloitte.com/us/en/insights/industry/financial-services/financial-services-industry-predictions/2025/predict-and-prevent-risk-management.html" TargetMode="External"/><Relationship Id="rId7" Type="http://schemas.openxmlformats.org/officeDocument/2006/relationships/hyperlink" Target="https://doi.org/10.1007/s10669-023-09934-x" TargetMode="External"/><Relationship Id="rId2" Type="http://schemas.openxmlformats.org/officeDocument/2006/relationships/hyperlink" Target="https://www.climatebonds.net/files/reports/cbi_pricing_h2_2022_01c.pdf" TargetMode="External"/><Relationship Id="rId1" Type="http://schemas.openxmlformats.org/officeDocument/2006/relationships/slideLayout" Target="../slideLayouts/slideLayout2.xml"/><Relationship Id="rId6" Type="http://schemas.openxmlformats.org/officeDocument/2006/relationships/hyperlink" Target="https://corporatesolutions.swissre.com/dam/jcr:0cd24f12-ebfb-425a-ab42-0187c241bf4a/2023-01-corso-guide-of-parametric-insurance.pdf" TargetMode="External"/><Relationship Id="rId5" Type="http://schemas.openxmlformats.org/officeDocument/2006/relationships/hyperlink" Target="https://www.linkedin.com/pulse/understanding-difference-between-parametric-insurance-hirbod-assa-ttpkf/" TargetMode="External"/><Relationship Id="rId4" Type="http://schemas.openxmlformats.org/officeDocument/2006/relationships/hyperlink" Target="https://www.spglobal.com/en/capabilities/spglobal-esg-intelligence-to-power-the-markets-of-the-future.pdf"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mailto:n.talitha@mail.utoronto.ca" TargetMode="External"/><Relationship Id="rId2" Type="http://schemas.openxmlformats.org/officeDocument/2006/relationships/hyperlink" Target="mailto:fida.shebeaun@mail.utoronto.ca" TargetMode="External"/><Relationship Id="rId1" Type="http://schemas.openxmlformats.org/officeDocument/2006/relationships/slideLayout" Target="../slideLayouts/slideLayout2.xml"/><Relationship Id="rId4" Type="http://schemas.openxmlformats.org/officeDocument/2006/relationships/hyperlink" Target="mailto:yanfei.huang@mail.utoronto.ca"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622"/>
            <a:lum/>
          </a:blip>
          <a:srcRect/>
          <a:stretch>
            <a:fillRect l="-36000" r="-36000"/>
          </a:stretch>
        </a:blipFill>
        <a:effectLst/>
      </p:bgPr>
    </p:bg>
    <p:spTree>
      <p:nvGrpSpPr>
        <p:cNvPr id="1" name="">
          <a:extLst>
            <a:ext uri="{FF2B5EF4-FFF2-40B4-BE49-F238E27FC236}">
              <a16:creationId xmlns:a16="http://schemas.microsoft.com/office/drawing/2014/main" id="{79E4729B-985C-790A-B2D3-6972F69A47EA}"/>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D4D436A7-64F1-26F4-7A7A-C44A2A431D31}"/>
              </a:ext>
            </a:extLst>
          </p:cNvPr>
          <p:cNvSpPr txBox="1">
            <a:spLocks noGrp="1"/>
          </p:cNvSpPr>
          <p:nvPr>
            <p:ph type="sldNum" sz="quarter" idx="7"/>
          </p:nvPr>
        </p:nvSpPr>
        <p:spPr>
          <a:xfrm>
            <a:off x="11827000" y="6581381"/>
            <a:ext cx="260350" cy="179536"/>
          </a:xfrm>
          <a:prstGeom prst="rect">
            <a:avLst/>
          </a:prstGeom>
        </p:spPr>
        <p:txBody>
          <a:bodyPr vert="horz" wrap="square" lIns="0" tIns="0" rIns="0" bIns="0" rtlCol="0" anchor="t">
            <a:spAutoFit/>
          </a:bodyPr>
          <a:lstStyle/>
          <a:p>
            <a:pPr marL="38100">
              <a:lnSpc>
                <a:spcPts val="1425"/>
              </a:lnSpc>
            </a:pPr>
            <a:fld id="{81D60167-4931-47E6-BA6A-407CBD079E47}" type="slidenum">
              <a:rPr spc="-25" dirty="0"/>
              <a:pPr marL="38100">
                <a:lnSpc>
                  <a:spcPts val="1425"/>
                </a:lnSpc>
              </a:pPr>
              <a:t>1</a:t>
            </a:fld>
            <a:endParaRPr lang="en-US" spc="-25"/>
          </a:p>
        </p:txBody>
      </p:sp>
      <p:sp>
        <p:nvSpPr>
          <p:cNvPr id="28" name="object 2">
            <a:extLst>
              <a:ext uri="{FF2B5EF4-FFF2-40B4-BE49-F238E27FC236}">
                <a16:creationId xmlns:a16="http://schemas.microsoft.com/office/drawing/2014/main" id="{35C6FC73-5F79-6E9E-1F8E-D460D9C70DDB}"/>
              </a:ext>
            </a:extLst>
          </p:cNvPr>
          <p:cNvSpPr txBox="1">
            <a:spLocks/>
          </p:cNvSpPr>
          <p:nvPr/>
        </p:nvSpPr>
        <p:spPr>
          <a:xfrm>
            <a:off x="411100" y="2289577"/>
            <a:ext cx="11369800" cy="1502976"/>
          </a:xfrm>
          <a:prstGeom prst="rect">
            <a:avLst/>
          </a:prstGeom>
        </p:spPr>
        <p:txBody>
          <a:bodyPr vert="horz" wrap="square" lIns="0" tIns="12700" rIns="0" bIns="0" rtlCol="0">
            <a:spAutoFit/>
          </a:bodyPr>
          <a:lstStyle>
            <a:lvl1pPr>
              <a:defRPr sz="2000" b="1" i="0" u="heavy">
                <a:solidFill>
                  <a:schemeClr val="tx1"/>
                </a:solidFill>
                <a:latin typeface="Arial"/>
                <a:ea typeface="+mj-ea"/>
                <a:cs typeface="Arial"/>
              </a:defRPr>
            </a:lvl1pPr>
          </a:lstStyle>
          <a:p>
            <a:pPr marL="12700" algn="ctr">
              <a:spcBef>
                <a:spcPts val="100"/>
              </a:spcBef>
              <a:tabLst>
                <a:tab pos="1576705" algn="l"/>
                <a:tab pos="4157979" algn="l"/>
              </a:tabLst>
            </a:pPr>
            <a:r>
              <a:rPr lang="en-CA" sz="4800" u="none" spc="-25">
                <a:latin typeface="DM Sans" pitchFamily="2" charset="77"/>
                <a:cs typeface="Arial" panose="020B0604020202020204" pitchFamily="34" charset="0"/>
              </a:rPr>
              <a:t>Quant Co.’s Renewable Future:</a:t>
            </a:r>
          </a:p>
          <a:p>
            <a:pPr marL="12700" algn="ctr">
              <a:spcBef>
                <a:spcPts val="100"/>
              </a:spcBef>
              <a:tabLst>
                <a:tab pos="1576705" algn="l"/>
                <a:tab pos="4157979" algn="l"/>
              </a:tabLst>
            </a:pPr>
            <a:r>
              <a:rPr lang="en-CA" sz="4800" u="none" spc="-25">
                <a:latin typeface="DM Sans" pitchFamily="2" charset="77"/>
                <a:cs typeface="Arial" panose="020B0604020202020204" pitchFamily="34" charset="0"/>
              </a:rPr>
              <a:t>Growth Strategy &amp; Insurance Solutions </a:t>
            </a:r>
            <a:endParaRPr lang="en-CA" sz="4800">
              <a:latin typeface="DM Sans" pitchFamily="2" charset="77"/>
              <a:cs typeface="Arial" panose="020B0604020202020204" pitchFamily="34" charset="0"/>
            </a:endParaRPr>
          </a:p>
        </p:txBody>
      </p:sp>
      <p:sp>
        <p:nvSpPr>
          <p:cNvPr id="32" name="Rectangle 31">
            <a:extLst>
              <a:ext uri="{FF2B5EF4-FFF2-40B4-BE49-F238E27FC236}">
                <a16:creationId xmlns:a16="http://schemas.microsoft.com/office/drawing/2014/main" id="{EEF0D406-88DC-2EED-27D5-D9E0108667B4}"/>
              </a:ext>
            </a:extLst>
          </p:cNvPr>
          <p:cNvSpPr/>
          <p:nvPr/>
        </p:nvSpPr>
        <p:spPr>
          <a:xfrm>
            <a:off x="-463854" y="3877223"/>
            <a:ext cx="13563600" cy="1143000"/>
          </a:xfrm>
          <a:prstGeom prst="rect">
            <a:avLst/>
          </a:prstGeom>
          <a:solidFill>
            <a:schemeClr val="bg2">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DCD447B-AAF3-5067-24E7-B1C207ED78F7}"/>
              </a:ext>
            </a:extLst>
          </p:cNvPr>
          <p:cNvSpPr txBox="1"/>
          <p:nvPr/>
        </p:nvSpPr>
        <p:spPr>
          <a:xfrm>
            <a:off x="3671298" y="3961410"/>
            <a:ext cx="4849404" cy="974626"/>
          </a:xfrm>
          <a:prstGeom prst="rect">
            <a:avLst/>
          </a:prstGeom>
          <a:noFill/>
        </p:spPr>
        <p:txBody>
          <a:bodyPr wrap="none" lIns="91440" tIns="45720" rIns="91440" bIns="45720" rtlCol="0" anchor="t">
            <a:spAutoFit/>
          </a:bodyPr>
          <a:lstStyle/>
          <a:p>
            <a:pPr algn="ctr">
              <a:spcBef>
                <a:spcPts val="100"/>
              </a:spcBef>
              <a:spcAft>
                <a:spcPts val="140"/>
              </a:spcAft>
            </a:pPr>
            <a:r>
              <a:rPr lang="en-US" b="1" i="1">
                <a:latin typeface="DM Sans" pitchFamily="2" charset="77"/>
                <a:cs typeface="Arial"/>
              </a:rPr>
              <a:t>Presented by: </a:t>
            </a:r>
          </a:p>
          <a:p>
            <a:pPr algn="ctr">
              <a:spcBef>
                <a:spcPts val="100"/>
              </a:spcBef>
              <a:spcAft>
                <a:spcPts val="140"/>
              </a:spcAft>
            </a:pPr>
            <a:r>
              <a:rPr lang="en-US">
                <a:latin typeface="DM Sans" pitchFamily="2" charset="77"/>
                <a:cs typeface="Arial"/>
              </a:rPr>
              <a:t>Fida Mohammed Shebeaun, Nasywa Talitha </a:t>
            </a:r>
          </a:p>
          <a:p>
            <a:pPr algn="ctr">
              <a:spcBef>
                <a:spcPts val="100"/>
              </a:spcBef>
              <a:spcAft>
                <a:spcPts val="140"/>
              </a:spcAft>
            </a:pPr>
            <a:r>
              <a:rPr lang="en-US">
                <a:latin typeface="DM Sans" pitchFamily="2" charset="77"/>
                <a:cs typeface="Arial"/>
              </a:rPr>
              <a:t>Yanfei Huang, Hantian Chen</a:t>
            </a:r>
          </a:p>
        </p:txBody>
      </p:sp>
      <p:pic>
        <p:nvPicPr>
          <p:cNvPr id="34" name="Picture 33">
            <a:extLst>
              <a:ext uri="{FF2B5EF4-FFF2-40B4-BE49-F238E27FC236}">
                <a16:creationId xmlns:a16="http://schemas.microsoft.com/office/drawing/2014/main" id="{CB503431-A050-FFBB-2D04-115FDBD0A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846" y="448942"/>
            <a:ext cx="1934307" cy="1798300"/>
          </a:xfrm>
          <a:prstGeom prst="ellipse">
            <a:avLst/>
          </a:prstGeom>
        </p:spPr>
      </p:pic>
      <p:sp>
        <p:nvSpPr>
          <p:cNvPr id="2" name="TextBox 1">
            <a:extLst>
              <a:ext uri="{FF2B5EF4-FFF2-40B4-BE49-F238E27FC236}">
                <a16:creationId xmlns:a16="http://schemas.microsoft.com/office/drawing/2014/main" id="{DB5C850C-C14E-FA62-A0A7-E6546D11ECCB}"/>
              </a:ext>
            </a:extLst>
          </p:cNvPr>
          <p:cNvSpPr txBox="1"/>
          <p:nvPr/>
        </p:nvSpPr>
        <p:spPr>
          <a:xfrm>
            <a:off x="11188043" y="281951"/>
            <a:ext cx="638957" cy="646331"/>
          </a:xfrm>
          <a:prstGeom prst="rect">
            <a:avLst/>
          </a:prstGeom>
        </p:spPr>
        <p:style>
          <a:lnRef idx="1">
            <a:schemeClr val="accent6"/>
          </a:lnRef>
          <a:fillRef idx="2">
            <a:schemeClr val="accent6"/>
          </a:fillRef>
          <a:effectRef idx="1">
            <a:schemeClr val="accent6"/>
          </a:effectRef>
          <a:fontRef idx="minor">
            <a:schemeClr val="dk1"/>
          </a:fontRef>
        </p:style>
        <p:txBody>
          <a:bodyPr wrap="square" lIns="91440" tIns="45720" rIns="91440" bIns="45720" rtlCol="0" anchor="t">
            <a:spAutoFit/>
          </a:bodyPr>
          <a:lstStyle/>
          <a:p>
            <a:pPr>
              <a:spcBef>
                <a:spcPts val="100"/>
              </a:spcBef>
              <a:spcAft>
                <a:spcPts val="140"/>
              </a:spcAft>
            </a:pPr>
            <a:r>
              <a:rPr lang="en-US" sz="3600" b="1">
                <a:solidFill>
                  <a:schemeClr val="tx1"/>
                </a:solidFill>
                <a:latin typeface="DM Sans" pitchFamily="2" charset="77"/>
                <a:cs typeface="Arial"/>
              </a:rPr>
              <a:t>17</a:t>
            </a:r>
            <a:endParaRPr lang="en-US" sz="3600">
              <a:solidFill>
                <a:schemeClr val="tx1"/>
              </a:solidFill>
              <a:latin typeface="DM Sans" pitchFamily="2" charset="77"/>
              <a:cs typeface="Arial"/>
            </a:endParaRPr>
          </a:p>
        </p:txBody>
      </p:sp>
    </p:spTree>
    <p:extLst>
      <p:ext uri="{BB962C8B-B14F-4D97-AF65-F5344CB8AC3E}">
        <p14:creationId xmlns:p14="http://schemas.microsoft.com/office/powerpoint/2010/main" val="408945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rectangular object with black edges&#10;&#10;AI-generated content may be incorrect.">
            <a:extLst>
              <a:ext uri="{FF2B5EF4-FFF2-40B4-BE49-F238E27FC236}">
                <a16:creationId xmlns:a16="http://schemas.microsoft.com/office/drawing/2014/main" id="{4C94ACB3-D2EC-E9C3-FD71-1C99338C94DE}"/>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202885" y="439807"/>
            <a:ext cx="5570331" cy="1248466"/>
          </a:xfrm>
          <a:prstGeom prst="rect">
            <a:avLst/>
          </a:prstGeom>
        </p:spPr>
      </p:pic>
      <p:sp>
        <p:nvSpPr>
          <p:cNvPr id="10" name="TextBox 9">
            <a:extLst>
              <a:ext uri="{FF2B5EF4-FFF2-40B4-BE49-F238E27FC236}">
                <a16:creationId xmlns:a16="http://schemas.microsoft.com/office/drawing/2014/main" id="{69174A98-2426-E413-C477-B96FB50E0ED4}"/>
              </a:ext>
            </a:extLst>
          </p:cNvPr>
          <p:cNvSpPr txBox="1"/>
          <p:nvPr/>
        </p:nvSpPr>
        <p:spPr>
          <a:xfrm>
            <a:off x="3172355" y="755257"/>
            <a:ext cx="575310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DM Sans" pitchFamily="2" charset="77"/>
                <a:ea typeface="Calibri"/>
                <a:cs typeface="Calibri"/>
              </a:rPr>
              <a:t>Imperatives </a:t>
            </a:r>
            <a:r>
              <a:rPr lang="en-US" sz="2800" b="1">
                <a:latin typeface="DM Sans"/>
                <a:ea typeface="Calibri"/>
                <a:cs typeface="Calibri"/>
              </a:rPr>
              <a:t>for Transition</a:t>
            </a:r>
            <a:endParaRPr lang="en-US" sz="2800" b="1">
              <a:latin typeface="DM Sans"/>
            </a:endParaRPr>
          </a:p>
          <a:p>
            <a:pPr algn="l"/>
            <a:endParaRPr lang="en-US" b="1"/>
          </a:p>
        </p:txBody>
      </p:sp>
      <p:pic>
        <p:nvPicPr>
          <p:cNvPr id="12" name="Picture 11" descr="A green square with black background&#10;&#10;AI-generated content may be incorrect.">
            <a:extLst>
              <a:ext uri="{FF2B5EF4-FFF2-40B4-BE49-F238E27FC236}">
                <a16:creationId xmlns:a16="http://schemas.microsoft.com/office/drawing/2014/main" id="{56F32BB0-6E55-ED7D-2D72-51B620923FAF}"/>
              </a:ext>
            </a:extLst>
          </p:cNvPr>
          <p:cNvPicPr>
            <a:picLocks noChangeAspect="1"/>
          </p:cNvPicPr>
          <p:nvPr/>
        </p:nvPicPr>
        <p:blipFill>
          <a:blip r:embed="rId4"/>
          <a:stretch>
            <a:fillRect/>
          </a:stretch>
        </p:blipFill>
        <p:spPr>
          <a:xfrm>
            <a:off x="8395804" y="2773155"/>
            <a:ext cx="2875722" cy="2886490"/>
          </a:xfrm>
          <a:prstGeom prst="rect">
            <a:avLst/>
          </a:prstGeom>
        </p:spPr>
      </p:pic>
      <p:pic>
        <p:nvPicPr>
          <p:cNvPr id="13" name="Picture 12" descr="A black and orange square with a black background&#10;&#10;AI-generated content may be incorrect.">
            <a:extLst>
              <a:ext uri="{FF2B5EF4-FFF2-40B4-BE49-F238E27FC236}">
                <a16:creationId xmlns:a16="http://schemas.microsoft.com/office/drawing/2014/main" id="{69668873-9D09-AFFD-6B00-A946822EDAF1}"/>
              </a:ext>
            </a:extLst>
          </p:cNvPr>
          <p:cNvPicPr>
            <a:picLocks noChangeAspect="1"/>
          </p:cNvPicPr>
          <p:nvPr/>
        </p:nvPicPr>
        <p:blipFill>
          <a:blip r:embed="rId5"/>
          <a:stretch>
            <a:fillRect/>
          </a:stretch>
        </p:blipFill>
        <p:spPr>
          <a:xfrm>
            <a:off x="4307233" y="2773155"/>
            <a:ext cx="2888422" cy="2886490"/>
          </a:xfrm>
          <a:prstGeom prst="rect">
            <a:avLst/>
          </a:prstGeom>
        </p:spPr>
      </p:pic>
      <p:pic>
        <p:nvPicPr>
          <p:cNvPr id="14" name="Picture 13" descr="A black square with a gold border&#10;&#10;AI-generated content may be incorrect.">
            <a:extLst>
              <a:ext uri="{FF2B5EF4-FFF2-40B4-BE49-F238E27FC236}">
                <a16:creationId xmlns:a16="http://schemas.microsoft.com/office/drawing/2014/main" id="{573EFB5A-743D-61C1-5EA6-7362EC5CF2DB}"/>
              </a:ext>
            </a:extLst>
          </p:cNvPr>
          <p:cNvPicPr>
            <a:picLocks noChangeAspect="1"/>
          </p:cNvPicPr>
          <p:nvPr/>
        </p:nvPicPr>
        <p:blipFill>
          <a:blip r:embed="rId6"/>
          <a:stretch>
            <a:fillRect/>
          </a:stretch>
        </p:blipFill>
        <p:spPr>
          <a:xfrm>
            <a:off x="737704" y="2774041"/>
            <a:ext cx="2887871" cy="2869373"/>
          </a:xfrm>
          <a:prstGeom prst="rect">
            <a:avLst/>
          </a:prstGeom>
        </p:spPr>
      </p:pic>
      <p:pic>
        <p:nvPicPr>
          <p:cNvPr id="16" name="Picture 15">
            <a:extLst>
              <a:ext uri="{FF2B5EF4-FFF2-40B4-BE49-F238E27FC236}">
                <a16:creationId xmlns:a16="http://schemas.microsoft.com/office/drawing/2014/main" id="{4CC2459B-5CA4-533C-3D47-4075A420FF43}"/>
              </a:ext>
            </a:extLst>
          </p:cNvPr>
          <p:cNvPicPr>
            <a:picLocks noChangeAspect="1"/>
          </p:cNvPicPr>
          <p:nvPr/>
        </p:nvPicPr>
        <p:blipFill>
          <a:blip r:embed="rId7"/>
          <a:stretch>
            <a:fillRect/>
          </a:stretch>
        </p:blipFill>
        <p:spPr>
          <a:xfrm>
            <a:off x="2030896" y="1714085"/>
            <a:ext cx="3082787" cy="934003"/>
          </a:xfrm>
          <a:prstGeom prst="rect">
            <a:avLst/>
          </a:prstGeom>
        </p:spPr>
      </p:pic>
      <p:pic>
        <p:nvPicPr>
          <p:cNvPr id="17" name="Picture 16">
            <a:extLst>
              <a:ext uri="{FF2B5EF4-FFF2-40B4-BE49-F238E27FC236}">
                <a16:creationId xmlns:a16="http://schemas.microsoft.com/office/drawing/2014/main" id="{3A36BF96-2D60-E0A1-4F04-AF9F9863192D}"/>
              </a:ext>
            </a:extLst>
          </p:cNvPr>
          <p:cNvPicPr>
            <a:picLocks noChangeAspect="1"/>
          </p:cNvPicPr>
          <p:nvPr/>
        </p:nvPicPr>
        <p:blipFill>
          <a:blip r:embed="rId8"/>
          <a:stretch>
            <a:fillRect/>
          </a:stretch>
        </p:blipFill>
        <p:spPr>
          <a:xfrm>
            <a:off x="5753791" y="1713257"/>
            <a:ext cx="155437" cy="951948"/>
          </a:xfrm>
          <a:prstGeom prst="rect">
            <a:avLst/>
          </a:prstGeom>
        </p:spPr>
      </p:pic>
      <p:pic>
        <p:nvPicPr>
          <p:cNvPr id="18" name="Picture 17">
            <a:extLst>
              <a:ext uri="{FF2B5EF4-FFF2-40B4-BE49-F238E27FC236}">
                <a16:creationId xmlns:a16="http://schemas.microsoft.com/office/drawing/2014/main" id="{832A3E2D-279A-521B-3D9C-F2FAEABD818C}"/>
              </a:ext>
            </a:extLst>
          </p:cNvPr>
          <p:cNvPicPr>
            <a:picLocks noChangeAspect="1"/>
          </p:cNvPicPr>
          <p:nvPr/>
        </p:nvPicPr>
        <p:blipFill>
          <a:blip r:embed="rId9"/>
          <a:stretch>
            <a:fillRect/>
          </a:stretch>
        </p:blipFill>
        <p:spPr>
          <a:xfrm>
            <a:off x="6589505" y="1701938"/>
            <a:ext cx="3334579" cy="970998"/>
          </a:xfrm>
          <a:prstGeom prst="rect">
            <a:avLst/>
          </a:prstGeom>
        </p:spPr>
      </p:pic>
      <p:sp>
        <p:nvSpPr>
          <p:cNvPr id="21" name="TextBox 20">
            <a:extLst>
              <a:ext uri="{FF2B5EF4-FFF2-40B4-BE49-F238E27FC236}">
                <a16:creationId xmlns:a16="http://schemas.microsoft.com/office/drawing/2014/main" id="{121F6571-2C74-93A8-28EB-443A40D79BDB}"/>
              </a:ext>
            </a:extLst>
          </p:cNvPr>
          <p:cNvSpPr txBox="1"/>
          <p:nvPr/>
        </p:nvSpPr>
        <p:spPr>
          <a:xfrm>
            <a:off x="793750" y="3013005"/>
            <a:ext cx="2774950"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latin typeface="DM Sans"/>
              </a:rPr>
              <a:t>Policy</a:t>
            </a:r>
          </a:p>
          <a:p>
            <a:pPr algn="ctr"/>
            <a:r>
              <a:rPr lang="en-US" sz="1600">
                <a:solidFill>
                  <a:srgbClr val="000000"/>
                </a:solidFill>
                <a:latin typeface="DM Sans"/>
                <a:cs typeface="Arial"/>
              </a:rPr>
              <a:t>Canada has brought up new strategies in 2023 to update regulations to cut down oil and gas emissions and financially encourage the production and consumption of renewable resources.</a:t>
            </a:r>
            <a:endParaRPr lang="en-US" sz="1600">
              <a:latin typeface="DM Sans"/>
            </a:endParaRPr>
          </a:p>
        </p:txBody>
      </p:sp>
      <p:sp>
        <p:nvSpPr>
          <p:cNvPr id="22" name="TextBox 21">
            <a:extLst>
              <a:ext uri="{FF2B5EF4-FFF2-40B4-BE49-F238E27FC236}">
                <a16:creationId xmlns:a16="http://schemas.microsoft.com/office/drawing/2014/main" id="{067F293D-2CAA-92B1-F566-9BC52C610D9D}"/>
              </a:ext>
            </a:extLst>
          </p:cNvPr>
          <p:cNvSpPr txBox="1"/>
          <p:nvPr/>
        </p:nvSpPr>
        <p:spPr>
          <a:xfrm>
            <a:off x="4431955" y="3013005"/>
            <a:ext cx="264160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solidFill>
                  <a:srgbClr val="000000"/>
                </a:solidFill>
                <a:latin typeface="DM Sans"/>
              </a:rPr>
              <a:t>Stability</a:t>
            </a:r>
            <a:endParaRPr lang="en-US" b="1">
              <a:latin typeface="DM Sans"/>
            </a:endParaRPr>
          </a:p>
          <a:p>
            <a:pPr algn="ctr"/>
            <a:r>
              <a:rPr lang="en-US" sz="1600">
                <a:latin typeface="DM Sans"/>
                <a:cs typeface="Arial"/>
              </a:rPr>
              <a:t>Stable decreasing Debt-to-Asset ratio provides a solid financial foundation for transitioning to more sustainable operations.</a:t>
            </a:r>
            <a:endParaRPr lang="en-US" sz="1600">
              <a:latin typeface="DM Sans"/>
            </a:endParaRPr>
          </a:p>
        </p:txBody>
      </p:sp>
      <p:sp>
        <p:nvSpPr>
          <p:cNvPr id="23" name="TextBox 22">
            <a:extLst>
              <a:ext uri="{FF2B5EF4-FFF2-40B4-BE49-F238E27FC236}">
                <a16:creationId xmlns:a16="http://schemas.microsoft.com/office/drawing/2014/main" id="{F7AE9D2A-B8DE-DDED-042D-954C53EFE320}"/>
              </a:ext>
            </a:extLst>
          </p:cNvPr>
          <p:cNvSpPr txBox="1"/>
          <p:nvPr/>
        </p:nvSpPr>
        <p:spPr>
          <a:xfrm>
            <a:off x="8463073" y="3013005"/>
            <a:ext cx="2743200"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solidFill>
                  <a:srgbClr val="000000"/>
                </a:solidFill>
                <a:latin typeface="DM Sans"/>
              </a:rPr>
              <a:t>Urgency</a:t>
            </a:r>
          </a:p>
          <a:p>
            <a:pPr algn="ctr"/>
            <a:r>
              <a:rPr lang="en-US" sz="1600">
                <a:latin typeface="DM Sans"/>
                <a:cs typeface="Arial"/>
              </a:rPr>
              <a:t>Fixed costs will gradually grow higher year by year due to the maintenance of aging machinery, continuously rising labor costs, etc. </a:t>
            </a:r>
          </a:p>
        </p:txBody>
      </p:sp>
      <p:pic>
        <p:nvPicPr>
          <p:cNvPr id="25" name="Picture 24" descr="Dotted Line PNGs for Free Download">
            <a:extLst>
              <a:ext uri="{FF2B5EF4-FFF2-40B4-BE49-F238E27FC236}">
                <a16:creationId xmlns:a16="http://schemas.microsoft.com/office/drawing/2014/main" id="{DFC20798-D2B9-A802-80C9-67B2AFDFFA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167" y="575160"/>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otted Line PNGs for Free Download">
            <a:extLst>
              <a:ext uri="{FF2B5EF4-FFF2-40B4-BE49-F238E27FC236}">
                <a16:creationId xmlns:a16="http://schemas.microsoft.com/office/drawing/2014/main" id="{AD41830A-5A32-BF04-E5CC-84567B271B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9632" y="575160"/>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5">
            <a:extLst>
              <a:ext uri="{FF2B5EF4-FFF2-40B4-BE49-F238E27FC236}">
                <a16:creationId xmlns:a16="http://schemas.microsoft.com/office/drawing/2014/main" id="{BFCA8386-F265-D6C3-864E-F93F295120AF}"/>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10</a:t>
            </a:fld>
            <a:endParaRPr lang="en-CA" sz="1200" spc="-25"/>
          </a:p>
        </p:txBody>
      </p:sp>
      <p:sp>
        <p:nvSpPr>
          <p:cNvPr id="4" name="Rectangle 3">
            <a:extLst>
              <a:ext uri="{FF2B5EF4-FFF2-40B4-BE49-F238E27FC236}">
                <a16:creationId xmlns:a16="http://schemas.microsoft.com/office/drawing/2014/main" id="{BE774A7D-7C2C-D13F-6212-2B68BEA01CAA}"/>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50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C894-87CF-4C87-721E-CAB820DF70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4ACB68E-A909-3DEF-60D3-4C6104A6B847}"/>
              </a:ext>
            </a:extLst>
          </p:cNvPr>
          <p:cNvSpPr txBox="1">
            <a:spLocks noGrp="1"/>
          </p:cNvSpPr>
          <p:nvPr>
            <p:ph type="title"/>
          </p:nvPr>
        </p:nvSpPr>
        <p:spPr>
          <a:xfrm>
            <a:off x="1031882" y="3429703"/>
            <a:ext cx="9569566" cy="551433"/>
          </a:xfrm>
          <a:prstGeom prst="rect">
            <a:avLst/>
          </a:prstGeom>
        </p:spPr>
        <p:txBody>
          <a:bodyPr vert="horz" wrap="square" lIns="0" tIns="12700" rIns="0" bIns="0" rtlCol="0" anchor="t">
            <a:spAutoFit/>
          </a:bodyPr>
          <a:lstStyle/>
          <a:p>
            <a:pPr marL="12700">
              <a:spcBef>
                <a:spcPts val="100"/>
              </a:spcBef>
            </a:pPr>
            <a:r>
              <a:rPr lang="en-US" sz="3500" u="none" spc="-10">
                <a:solidFill>
                  <a:srgbClr val="FFFFFF"/>
                </a:solidFill>
                <a:latin typeface="DM Sans" pitchFamily="2" charset="0"/>
              </a:rPr>
              <a:t>Renewable Viability and CAT Risk Analysis</a:t>
            </a:r>
            <a:endParaRPr lang="en-US" sz="3500">
              <a:latin typeface="DM Sans" pitchFamily="2" charset="0"/>
            </a:endParaRPr>
          </a:p>
        </p:txBody>
      </p:sp>
      <p:sp>
        <p:nvSpPr>
          <p:cNvPr id="4" name="Oval 3">
            <a:extLst>
              <a:ext uri="{FF2B5EF4-FFF2-40B4-BE49-F238E27FC236}">
                <a16:creationId xmlns:a16="http://schemas.microsoft.com/office/drawing/2014/main" id="{4F8E0427-C725-EC5D-5BF3-D17F2860D7AF}"/>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ED93886B-83C9-DF3E-0D26-FDA8F44F2353}"/>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object 2">
            <a:extLst>
              <a:ext uri="{FF2B5EF4-FFF2-40B4-BE49-F238E27FC236}">
                <a16:creationId xmlns:a16="http://schemas.microsoft.com/office/drawing/2014/main" id="{A33A1AF2-EAFC-9A72-AB20-6DA77D21FF24}"/>
              </a:ext>
            </a:extLst>
          </p:cNvPr>
          <p:cNvSpPr txBox="1">
            <a:spLocks/>
          </p:cNvSpPr>
          <p:nvPr/>
        </p:nvSpPr>
        <p:spPr>
          <a:xfrm>
            <a:off x="1031882" y="4318703"/>
            <a:ext cx="9070974" cy="320601"/>
          </a:xfrm>
          <a:prstGeom prst="rect">
            <a:avLst/>
          </a:prstGeom>
        </p:spPr>
        <p:txBody>
          <a:bodyPr vert="horz" wrap="square" lIns="0" tIns="12700" rIns="0" bIns="0" rtlCol="0" anchor="t">
            <a:spAutoFit/>
          </a:bodyPr>
          <a:lstStyle>
            <a:lvl1pPr>
              <a:defRPr sz="2000" b="1" i="0" u="heavy">
                <a:solidFill>
                  <a:schemeClr val="tx1"/>
                </a:solidFill>
                <a:latin typeface="Arial"/>
                <a:ea typeface="+mj-ea"/>
                <a:cs typeface="Arial"/>
              </a:defRPr>
            </a:lvl1pPr>
          </a:lstStyle>
          <a:p>
            <a:pPr marL="12700">
              <a:spcBef>
                <a:spcPts val="100"/>
              </a:spcBef>
            </a:pPr>
            <a:r>
              <a:rPr lang="en-US" b="0" i="1" u="none" spc="-10">
                <a:solidFill>
                  <a:srgbClr val="FFFFFF"/>
                </a:solidFill>
                <a:latin typeface="DM Sans" pitchFamily="2" charset="77"/>
              </a:rPr>
              <a:t>Opportunities &amp; Challenges, CAT Events: Hail, , Fire, Flood, Windstorm</a:t>
            </a:r>
            <a:endParaRPr lang="en-US" b="0" i="1">
              <a:latin typeface="DM Sans" pitchFamily="2" charset="77"/>
            </a:endParaRPr>
          </a:p>
        </p:txBody>
      </p:sp>
      <p:pic>
        <p:nvPicPr>
          <p:cNvPr id="8" name="Picture 7">
            <a:extLst>
              <a:ext uri="{FF2B5EF4-FFF2-40B4-BE49-F238E27FC236}">
                <a16:creationId xmlns:a16="http://schemas.microsoft.com/office/drawing/2014/main" id="{C58C4FEE-7F5F-D072-9E84-EC3695346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
        <p:nvSpPr>
          <p:cNvPr id="9" name="object 25">
            <a:extLst>
              <a:ext uri="{FF2B5EF4-FFF2-40B4-BE49-F238E27FC236}">
                <a16:creationId xmlns:a16="http://schemas.microsoft.com/office/drawing/2014/main" id="{06BD5029-9941-35FE-5CD0-56E510E0D0B9}"/>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11</a:t>
            </a:fld>
            <a:endParaRPr lang="en-CA" sz="1200" spc="-25"/>
          </a:p>
        </p:txBody>
      </p:sp>
    </p:spTree>
    <p:extLst>
      <p:ext uri="{BB962C8B-B14F-4D97-AF65-F5344CB8AC3E}">
        <p14:creationId xmlns:p14="http://schemas.microsoft.com/office/powerpoint/2010/main" val="315682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AF5BBAA-C859-6716-1EFC-378CEE3C6D1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8CE6EF-C73C-4441-F609-5C7A3F870376}"/>
              </a:ext>
            </a:extLst>
          </p:cNvPr>
          <p:cNvSpPr txBox="1">
            <a:spLocks noGrp="1"/>
          </p:cNvSpPr>
          <p:nvPr>
            <p:ph type="title"/>
          </p:nvPr>
        </p:nvSpPr>
        <p:spPr>
          <a:xfrm>
            <a:off x="295591" y="238179"/>
            <a:ext cx="11909425" cy="397545"/>
          </a:xfrm>
          <a:prstGeom prst="rect">
            <a:avLst/>
          </a:prstGeom>
        </p:spPr>
        <p:txBody>
          <a:bodyPr vert="horz" wrap="square" lIns="0" tIns="12700" rIns="0" bIns="0" rtlCol="0" anchor="t">
            <a:spAutoFit/>
          </a:bodyPr>
          <a:lstStyle/>
          <a:p>
            <a:pPr marL="12700">
              <a:spcBef>
                <a:spcPts val="100"/>
              </a:spcBef>
              <a:tabLst>
                <a:tab pos="11896090" algn="l"/>
              </a:tabLst>
            </a:pPr>
            <a:r>
              <a:rPr lang="en-US" sz="2500" u="none">
                <a:latin typeface="DM Sans" pitchFamily="2" charset="77"/>
              </a:rPr>
              <a:t>Renewable Energy Opportunities and Challenges</a:t>
            </a:r>
          </a:p>
        </p:txBody>
      </p:sp>
      <p:sp>
        <p:nvSpPr>
          <p:cNvPr id="8" name="object 8">
            <a:extLst>
              <a:ext uri="{FF2B5EF4-FFF2-40B4-BE49-F238E27FC236}">
                <a16:creationId xmlns:a16="http://schemas.microsoft.com/office/drawing/2014/main" id="{9F6AEEC9-F3F6-F255-EBA3-CA466ED01184}"/>
              </a:ext>
            </a:extLst>
          </p:cNvPr>
          <p:cNvSpPr txBox="1"/>
          <p:nvPr/>
        </p:nvSpPr>
        <p:spPr>
          <a:xfrm>
            <a:off x="326572" y="1795051"/>
            <a:ext cx="1811655" cy="1941557"/>
          </a:xfrm>
          <a:prstGeom prst="rect">
            <a:avLst/>
          </a:prstGeom>
        </p:spPr>
        <p:txBody>
          <a:bodyPr vert="horz" wrap="square" lIns="0" tIns="88900" rIns="0" bIns="0" rtlCol="0" anchor="t">
            <a:spAutoFit/>
          </a:bodyPr>
          <a:lstStyle/>
          <a:p>
            <a:pPr marL="12700" indent="-635">
              <a:spcBef>
                <a:spcPts val="700"/>
              </a:spcBef>
            </a:pPr>
            <a:r>
              <a:rPr lang="en-US" sz="1400" b="1">
                <a:latin typeface="DM Sans" pitchFamily="2" charset="77"/>
                <a:cs typeface="Arial"/>
              </a:rPr>
              <a:t>Quant. Co' Reputable Position</a:t>
            </a:r>
            <a:endParaRPr sz="1400" b="1">
              <a:latin typeface="DM Sans" pitchFamily="2" charset="77"/>
              <a:cs typeface="Arial"/>
            </a:endParaRPr>
          </a:p>
          <a:p>
            <a:pPr marL="184150" marR="5080" indent="-171450">
              <a:spcBef>
                <a:spcPts val="509"/>
              </a:spcBef>
              <a:buFont typeface="Arial"/>
              <a:buChar char="•"/>
            </a:pPr>
            <a:r>
              <a:rPr lang="en-US" sz="1200">
                <a:latin typeface="DM Sans" pitchFamily="2" charset="77"/>
                <a:cs typeface="Arial"/>
              </a:rPr>
              <a:t>Strong reputation and credibility in the energy sector </a:t>
            </a:r>
          </a:p>
          <a:p>
            <a:pPr marL="184150" marR="5080" indent="-171450">
              <a:spcBef>
                <a:spcPts val="509"/>
              </a:spcBef>
              <a:buFont typeface="Arial"/>
              <a:buChar char="•"/>
            </a:pPr>
            <a:r>
              <a:rPr lang="en-US" sz="1200">
                <a:latin typeface="DM Sans" pitchFamily="2" charset="77"/>
                <a:cs typeface="Arial"/>
              </a:rPr>
              <a:t>Established supply chain and infrastructure that can support renewable </a:t>
            </a:r>
          </a:p>
        </p:txBody>
      </p:sp>
      <p:sp>
        <p:nvSpPr>
          <p:cNvPr id="9" name="object 9">
            <a:extLst>
              <a:ext uri="{FF2B5EF4-FFF2-40B4-BE49-F238E27FC236}">
                <a16:creationId xmlns:a16="http://schemas.microsoft.com/office/drawing/2014/main" id="{4A274686-70C0-19AB-8D00-F0D01F35AF3C}"/>
              </a:ext>
            </a:extLst>
          </p:cNvPr>
          <p:cNvSpPr txBox="1"/>
          <p:nvPr/>
        </p:nvSpPr>
        <p:spPr>
          <a:xfrm>
            <a:off x="2271525" y="1795051"/>
            <a:ext cx="1819275" cy="1515800"/>
          </a:xfrm>
          <a:prstGeom prst="rect">
            <a:avLst/>
          </a:prstGeom>
        </p:spPr>
        <p:txBody>
          <a:bodyPr vert="horz" wrap="square" lIns="0" tIns="88900" rIns="0" bIns="0" rtlCol="0" anchor="t">
            <a:spAutoFit/>
          </a:bodyPr>
          <a:lstStyle/>
          <a:p>
            <a:pPr marL="12700">
              <a:spcBef>
                <a:spcPts val="700"/>
              </a:spcBef>
            </a:pPr>
            <a:r>
              <a:rPr lang="en-US" sz="1400" b="1">
                <a:latin typeface="DM Sans" pitchFamily="2" charset="77"/>
                <a:cs typeface="Arial"/>
              </a:rPr>
              <a:t>Favorable Strategic Positioning</a:t>
            </a:r>
            <a:endParaRPr sz="1400" b="1">
              <a:latin typeface="DM Sans" pitchFamily="2" charset="77"/>
              <a:cs typeface="Arial"/>
            </a:endParaRPr>
          </a:p>
          <a:p>
            <a:pPr marL="184150" marR="5080" indent="-171450">
              <a:spcBef>
                <a:spcPts val="509"/>
              </a:spcBef>
              <a:buFont typeface="Arial"/>
              <a:buChar char="•"/>
            </a:pPr>
            <a:r>
              <a:rPr lang="en-US" sz="1200" spc="-10">
                <a:latin typeface="DM Sans" pitchFamily="2" charset="77"/>
                <a:cs typeface="Arial"/>
              </a:rPr>
              <a:t>Government regulation </a:t>
            </a:r>
          </a:p>
          <a:p>
            <a:pPr marL="184150" marR="5080" indent="-171450">
              <a:spcBef>
                <a:spcPts val="509"/>
              </a:spcBef>
              <a:buFont typeface="Arial"/>
              <a:buChar char="•"/>
            </a:pPr>
            <a:r>
              <a:rPr lang="en-US" sz="1200" spc="-10">
                <a:latin typeface="DM Sans" pitchFamily="2" charset="77"/>
                <a:cs typeface="Arial"/>
              </a:rPr>
              <a:t>ESG pressure </a:t>
            </a:r>
          </a:p>
          <a:p>
            <a:pPr marL="184150" marR="5080" indent="-171450">
              <a:spcBef>
                <a:spcPts val="509"/>
              </a:spcBef>
              <a:buFont typeface="Arial"/>
              <a:buChar char="•"/>
            </a:pPr>
            <a:r>
              <a:rPr lang="en-US" sz="1200" spc="-10">
                <a:latin typeface="DM Sans" pitchFamily="2" charset="77"/>
                <a:cs typeface="Arial"/>
              </a:rPr>
              <a:t>Investor demand </a:t>
            </a:r>
          </a:p>
          <a:p>
            <a:pPr marL="184150" marR="5080" indent="-171450">
              <a:spcBef>
                <a:spcPts val="509"/>
              </a:spcBef>
              <a:buFont typeface="Arial"/>
              <a:buChar char="•"/>
            </a:pPr>
            <a:r>
              <a:rPr lang="en-US" sz="1200" spc="-10">
                <a:latin typeface="DM Sans" pitchFamily="2" charset="77"/>
                <a:cs typeface="Arial"/>
              </a:rPr>
              <a:t>Business diversification</a:t>
            </a:r>
          </a:p>
        </p:txBody>
      </p:sp>
      <p:sp>
        <p:nvSpPr>
          <p:cNvPr id="10" name="object 10">
            <a:extLst>
              <a:ext uri="{FF2B5EF4-FFF2-40B4-BE49-F238E27FC236}">
                <a16:creationId xmlns:a16="http://schemas.microsoft.com/office/drawing/2014/main" id="{E3F21308-0779-660F-BAB8-B925A68E3E83}"/>
              </a:ext>
            </a:extLst>
          </p:cNvPr>
          <p:cNvSpPr txBox="1"/>
          <p:nvPr/>
        </p:nvSpPr>
        <p:spPr>
          <a:xfrm>
            <a:off x="4227351" y="1795051"/>
            <a:ext cx="1616710" cy="2036455"/>
          </a:xfrm>
          <a:prstGeom prst="rect">
            <a:avLst/>
          </a:prstGeom>
        </p:spPr>
        <p:txBody>
          <a:bodyPr vert="horz" wrap="square" lIns="0" tIns="88900" rIns="0" bIns="0" rtlCol="0" anchor="t">
            <a:spAutoFit/>
          </a:bodyPr>
          <a:lstStyle/>
          <a:p>
            <a:pPr marL="12700">
              <a:spcBef>
                <a:spcPts val="700"/>
              </a:spcBef>
            </a:pPr>
            <a:r>
              <a:rPr lang="en-US" sz="1400" b="1" spc="-10">
                <a:latin typeface="DM Sans" pitchFamily="2" charset="77"/>
                <a:cs typeface="Arial"/>
              </a:rPr>
              <a:t>Geographic Advantage (Rural Areas)</a:t>
            </a:r>
            <a:endParaRPr lang="en-US">
              <a:latin typeface="DM Sans" pitchFamily="2" charset="77"/>
            </a:endParaRPr>
          </a:p>
          <a:p>
            <a:pPr marL="184150" marR="5080" indent="-171450">
              <a:spcBef>
                <a:spcPts val="509"/>
              </a:spcBef>
              <a:buFont typeface="Arial"/>
              <a:buChar char="•"/>
            </a:pPr>
            <a:r>
              <a:rPr lang="en-US" sz="1200" spc="-10">
                <a:latin typeface="DM Sans" pitchFamily="2" charset="77"/>
                <a:cs typeface="Arial"/>
              </a:rPr>
              <a:t>More abundant land available </a:t>
            </a:r>
            <a:endParaRPr lang="en-US" sz="1200">
              <a:latin typeface="DM Sans" pitchFamily="2" charset="77"/>
              <a:cs typeface="Arial"/>
            </a:endParaRPr>
          </a:p>
          <a:p>
            <a:pPr marL="184150" marR="5080" indent="-171450">
              <a:spcBef>
                <a:spcPts val="509"/>
              </a:spcBef>
              <a:buFont typeface="Arial"/>
              <a:buChar char="•"/>
            </a:pPr>
            <a:r>
              <a:rPr lang="en-US" sz="1200" spc="-10">
                <a:latin typeface="DM Sans" pitchFamily="2" charset="77"/>
                <a:cs typeface="Arial"/>
              </a:rPr>
              <a:t>Lower insurance premium</a:t>
            </a:r>
            <a:endParaRPr lang="en-US" sz="1200">
              <a:latin typeface="DM Sans" pitchFamily="2" charset="77"/>
              <a:cs typeface="Arial"/>
            </a:endParaRPr>
          </a:p>
          <a:p>
            <a:pPr marL="184150" marR="5080" indent="-171450">
              <a:spcBef>
                <a:spcPts val="509"/>
              </a:spcBef>
              <a:buFont typeface="Arial"/>
              <a:buChar char="•"/>
            </a:pPr>
            <a:r>
              <a:rPr lang="en-US" sz="1200" spc="-10">
                <a:latin typeface="DM Sans" pitchFamily="2" charset="77"/>
                <a:cs typeface="Arial"/>
              </a:rPr>
              <a:t>Higher exposure to wind and solar.</a:t>
            </a:r>
            <a:endParaRPr lang="en-US" sz="1200">
              <a:latin typeface="DM Sans" pitchFamily="2" charset="77"/>
              <a:cs typeface="Arial"/>
            </a:endParaRPr>
          </a:p>
        </p:txBody>
      </p:sp>
      <p:sp>
        <p:nvSpPr>
          <p:cNvPr id="11" name="object 11">
            <a:extLst>
              <a:ext uri="{FF2B5EF4-FFF2-40B4-BE49-F238E27FC236}">
                <a16:creationId xmlns:a16="http://schemas.microsoft.com/office/drawing/2014/main" id="{E1AD8EF8-2F0D-AC7B-FA52-13EE2469CC31}"/>
              </a:ext>
            </a:extLst>
          </p:cNvPr>
          <p:cNvSpPr txBox="1"/>
          <p:nvPr/>
        </p:nvSpPr>
        <p:spPr>
          <a:xfrm>
            <a:off x="326572" y="548194"/>
            <a:ext cx="11576685" cy="228909"/>
          </a:xfrm>
          <a:prstGeom prst="rect">
            <a:avLst/>
          </a:prstGeom>
        </p:spPr>
        <p:txBody>
          <a:bodyPr vert="horz" wrap="square" lIns="0" tIns="13335" rIns="0" bIns="0" rtlCol="0" anchor="t">
            <a:spAutoFit/>
          </a:bodyPr>
          <a:lstStyle/>
          <a:p>
            <a:pPr marL="12700" marR="5080">
              <a:lnSpc>
                <a:spcPct val="100000"/>
              </a:lnSpc>
              <a:spcBef>
                <a:spcPts val="105"/>
              </a:spcBef>
            </a:pPr>
            <a:endParaRPr lang="en-US" sz="1400" spc="-10">
              <a:latin typeface="DM Sans" pitchFamily="2" charset="77"/>
              <a:cs typeface="Arial"/>
            </a:endParaRPr>
          </a:p>
        </p:txBody>
      </p:sp>
      <p:sp>
        <p:nvSpPr>
          <p:cNvPr id="12" name="object 12">
            <a:extLst>
              <a:ext uri="{FF2B5EF4-FFF2-40B4-BE49-F238E27FC236}">
                <a16:creationId xmlns:a16="http://schemas.microsoft.com/office/drawing/2014/main" id="{340C345B-DACA-084E-9097-95842EDE49AF}"/>
              </a:ext>
            </a:extLst>
          </p:cNvPr>
          <p:cNvSpPr txBox="1"/>
          <p:nvPr/>
        </p:nvSpPr>
        <p:spPr>
          <a:xfrm>
            <a:off x="6175387" y="1795051"/>
            <a:ext cx="1864995" cy="2023631"/>
          </a:xfrm>
          <a:prstGeom prst="rect">
            <a:avLst/>
          </a:prstGeom>
        </p:spPr>
        <p:txBody>
          <a:bodyPr vert="horz" wrap="square" lIns="0" tIns="88900" rIns="0" bIns="0" rtlCol="0" anchor="t">
            <a:spAutoFit/>
          </a:bodyPr>
          <a:lstStyle/>
          <a:p>
            <a:pPr marL="12700">
              <a:spcBef>
                <a:spcPts val="700"/>
              </a:spcBef>
            </a:pPr>
            <a:r>
              <a:rPr lang="en-US" sz="1400" b="1" spc="-10">
                <a:latin typeface="DM Sans" pitchFamily="2" charset="77"/>
                <a:cs typeface="Arial"/>
              </a:rPr>
              <a:t>Operational &amp; Infrastructure Limitations</a:t>
            </a:r>
          </a:p>
          <a:p>
            <a:pPr marL="184150" indent="-171450">
              <a:spcBef>
                <a:spcPts val="700"/>
              </a:spcBef>
              <a:buFont typeface="Arial"/>
              <a:buChar char="•"/>
            </a:pPr>
            <a:r>
              <a:rPr lang="en-US" sz="1200" b="1">
                <a:latin typeface="DM Sans" pitchFamily="2" charset="77"/>
                <a:cs typeface="Arial"/>
              </a:rPr>
              <a:t>Rural Location</a:t>
            </a:r>
            <a:r>
              <a:rPr lang="en-US" sz="1200">
                <a:latin typeface="DM Sans" pitchFamily="2" charset="77"/>
                <a:cs typeface="Arial"/>
              </a:rPr>
              <a:t>: slower repairs, limited emergency responses</a:t>
            </a:r>
          </a:p>
          <a:p>
            <a:pPr marL="184150" indent="-171450">
              <a:spcBef>
                <a:spcPts val="700"/>
              </a:spcBef>
              <a:buFont typeface="Arial"/>
              <a:buChar char="•"/>
            </a:pPr>
            <a:r>
              <a:rPr lang="en-US" sz="1200" b="1">
                <a:solidFill>
                  <a:srgbClr val="000000"/>
                </a:solidFill>
                <a:latin typeface="DM Sans" pitchFamily="2" charset="77"/>
                <a:cs typeface="Arial"/>
              </a:rPr>
              <a:t>Policy restrictions</a:t>
            </a:r>
            <a:r>
              <a:rPr lang="en-US" sz="1200">
                <a:solidFill>
                  <a:srgbClr val="000000"/>
                </a:solidFill>
                <a:latin typeface="DM Sans" pitchFamily="2" charset="77"/>
                <a:cs typeface="Arial"/>
              </a:rPr>
              <a:t>: </a:t>
            </a:r>
            <a:r>
              <a:rPr lang="en-US" sz="1200" err="1">
                <a:solidFill>
                  <a:srgbClr val="000000"/>
                </a:solidFill>
                <a:latin typeface="DM Sans" pitchFamily="2" charset="77"/>
                <a:cs typeface="Arial"/>
              </a:rPr>
              <a:t>e.x</a:t>
            </a:r>
            <a:r>
              <a:rPr lang="en-US" sz="1200">
                <a:solidFill>
                  <a:srgbClr val="000000"/>
                </a:solidFill>
                <a:latin typeface="DM Sans" pitchFamily="2" charset="77"/>
                <a:cs typeface="Arial"/>
              </a:rPr>
              <a:t>. Ontario's solar ban on agricultural land</a:t>
            </a:r>
          </a:p>
        </p:txBody>
      </p:sp>
      <p:sp>
        <p:nvSpPr>
          <p:cNvPr id="13" name="object 13">
            <a:extLst>
              <a:ext uri="{FF2B5EF4-FFF2-40B4-BE49-F238E27FC236}">
                <a16:creationId xmlns:a16="http://schemas.microsoft.com/office/drawing/2014/main" id="{3BFC8322-750C-5F72-D2F7-0E1566DC1C46}"/>
              </a:ext>
            </a:extLst>
          </p:cNvPr>
          <p:cNvSpPr txBox="1"/>
          <p:nvPr/>
        </p:nvSpPr>
        <p:spPr>
          <a:xfrm>
            <a:off x="8137060" y="1795051"/>
            <a:ext cx="1852295" cy="2069797"/>
          </a:xfrm>
          <a:prstGeom prst="rect">
            <a:avLst/>
          </a:prstGeom>
        </p:spPr>
        <p:txBody>
          <a:bodyPr vert="horz" wrap="square" lIns="0" tIns="88900" rIns="0" bIns="0" rtlCol="0" anchor="t">
            <a:spAutoFit/>
          </a:bodyPr>
          <a:lstStyle/>
          <a:p>
            <a:pPr marL="12700">
              <a:spcBef>
                <a:spcPts val="700"/>
              </a:spcBef>
            </a:pPr>
            <a:r>
              <a:rPr lang="en-US" sz="1400" b="1">
                <a:latin typeface="DM Sans" pitchFamily="2" charset="77"/>
                <a:cs typeface="Arial"/>
              </a:rPr>
              <a:t>Insurance and Financial Uncertainty</a:t>
            </a:r>
            <a:endParaRPr sz="1400" b="1">
              <a:latin typeface="DM Sans" pitchFamily="2" charset="77"/>
              <a:cs typeface="Arial"/>
            </a:endParaRPr>
          </a:p>
          <a:p>
            <a:pPr marL="184150" marR="5080" indent="-171450">
              <a:spcBef>
                <a:spcPts val="509"/>
              </a:spcBef>
              <a:buFont typeface="Arial"/>
              <a:buChar char="•"/>
            </a:pPr>
            <a:r>
              <a:rPr lang="en-US" sz="1200" spc="-55">
                <a:latin typeface="DM Sans" pitchFamily="2" charset="77"/>
                <a:cs typeface="Arial"/>
              </a:rPr>
              <a:t>Harder to insure renewable farms</a:t>
            </a:r>
          </a:p>
          <a:p>
            <a:pPr marL="184150" marR="5080" indent="-171450">
              <a:spcBef>
                <a:spcPts val="509"/>
              </a:spcBef>
              <a:buFont typeface="Arial"/>
              <a:buChar char="•"/>
            </a:pPr>
            <a:r>
              <a:rPr lang="en-US" sz="1200" spc="-55">
                <a:latin typeface="DM Sans" pitchFamily="2" charset="77"/>
                <a:cs typeface="Arial"/>
              </a:rPr>
              <a:t>Exposure to high CAT events risks</a:t>
            </a:r>
          </a:p>
          <a:p>
            <a:pPr marL="184150" marR="5080" indent="-171450">
              <a:spcBef>
                <a:spcPts val="509"/>
              </a:spcBef>
              <a:buFont typeface="Arial"/>
              <a:buChar char="•"/>
            </a:pPr>
            <a:r>
              <a:rPr lang="en-US" sz="1200" spc="-55">
                <a:latin typeface="DM Sans" pitchFamily="2" charset="77"/>
                <a:cs typeface="Arial"/>
              </a:rPr>
              <a:t>Parametric insurance still evolving </a:t>
            </a:r>
          </a:p>
          <a:p>
            <a:pPr marL="184150" marR="5080" indent="-171450">
              <a:spcBef>
                <a:spcPts val="509"/>
              </a:spcBef>
              <a:buFont typeface="Arial"/>
              <a:buChar char="•"/>
            </a:pPr>
            <a:endParaRPr lang="en-US" sz="1200" spc="-55">
              <a:latin typeface="DM Sans" pitchFamily="2" charset="77"/>
              <a:cs typeface="Arial"/>
            </a:endParaRPr>
          </a:p>
        </p:txBody>
      </p:sp>
      <p:sp>
        <p:nvSpPr>
          <p:cNvPr id="14" name="object 14">
            <a:extLst>
              <a:ext uri="{FF2B5EF4-FFF2-40B4-BE49-F238E27FC236}">
                <a16:creationId xmlns:a16="http://schemas.microsoft.com/office/drawing/2014/main" id="{AD8DC082-391A-FE70-E248-3C7081891DCB}"/>
              </a:ext>
            </a:extLst>
          </p:cNvPr>
          <p:cNvSpPr txBox="1"/>
          <p:nvPr/>
        </p:nvSpPr>
        <p:spPr>
          <a:xfrm>
            <a:off x="10098108" y="1795051"/>
            <a:ext cx="1834514" cy="2159566"/>
          </a:xfrm>
          <a:prstGeom prst="rect">
            <a:avLst/>
          </a:prstGeom>
        </p:spPr>
        <p:txBody>
          <a:bodyPr vert="horz" wrap="square" lIns="0" tIns="88900" rIns="0" bIns="0" rtlCol="0" anchor="t">
            <a:spAutoFit/>
          </a:bodyPr>
          <a:lstStyle/>
          <a:p>
            <a:pPr marL="12700">
              <a:spcBef>
                <a:spcPts val="700"/>
              </a:spcBef>
            </a:pPr>
            <a:r>
              <a:rPr lang="en-US" sz="1400" b="1" spc="-10">
                <a:latin typeface="DM Sans" pitchFamily="2" charset="77"/>
                <a:cs typeface="Arial"/>
              </a:rPr>
              <a:t>Data Limitation</a:t>
            </a:r>
            <a:endParaRPr sz="1400">
              <a:latin typeface="DM Sans" pitchFamily="2" charset="77"/>
              <a:cs typeface="Arial"/>
            </a:endParaRPr>
          </a:p>
          <a:p>
            <a:pPr marL="184150" marR="121920" indent="-171450">
              <a:spcBef>
                <a:spcPts val="509"/>
              </a:spcBef>
              <a:buFont typeface="Arial"/>
              <a:buChar char="•"/>
            </a:pPr>
            <a:r>
              <a:rPr lang="en-US" sz="1200">
                <a:latin typeface="DM Sans" pitchFamily="2" charset="77"/>
                <a:cs typeface="Arial"/>
              </a:rPr>
              <a:t>we assume that the data (total exposure and total loss) of CAT events that grouped together are weighted equally</a:t>
            </a:r>
          </a:p>
          <a:p>
            <a:pPr marL="184150" marR="121920" indent="-171450">
              <a:lnSpc>
                <a:spcPct val="100000"/>
              </a:lnSpc>
              <a:spcBef>
                <a:spcPts val="509"/>
              </a:spcBef>
              <a:buFont typeface="Arial"/>
              <a:buChar char="•"/>
            </a:pPr>
            <a:endParaRPr lang="en-US" sz="1200">
              <a:latin typeface="DM Sans" pitchFamily="2" charset="77"/>
              <a:cs typeface="Arial"/>
            </a:endParaRPr>
          </a:p>
          <a:p>
            <a:pPr marL="184150" marR="121920" indent="-171450">
              <a:lnSpc>
                <a:spcPct val="100000"/>
              </a:lnSpc>
              <a:spcBef>
                <a:spcPts val="509"/>
              </a:spcBef>
              <a:buFont typeface="Arial"/>
              <a:buChar char="•"/>
            </a:pPr>
            <a:endParaRPr lang="en-US" sz="1200" spc="-10">
              <a:latin typeface="DM Sans" pitchFamily="2" charset="77"/>
              <a:cs typeface="Arial"/>
            </a:endParaRPr>
          </a:p>
          <a:p>
            <a:pPr marL="12700" marR="5080"/>
            <a:endParaRPr lang="en-US" sz="1200">
              <a:latin typeface="DM Sans" pitchFamily="2" charset="77"/>
              <a:cs typeface="Arial"/>
            </a:endParaRPr>
          </a:p>
        </p:txBody>
      </p:sp>
      <p:pic>
        <p:nvPicPr>
          <p:cNvPr id="24" name="Picture 23">
            <a:extLst>
              <a:ext uri="{FF2B5EF4-FFF2-40B4-BE49-F238E27FC236}">
                <a16:creationId xmlns:a16="http://schemas.microsoft.com/office/drawing/2014/main" id="{1E12FCF6-A3C0-6160-0FE7-B505965BCC34}"/>
              </a:ext>
            </a:extLst>
          </p:cNvPr>
          <p:cNvPicPr>
            <a:picLocks noChangeAspect="1"/>
          </p:cNvPicPr>
          <p:nvPr/>
        </p:nvPicPr>
        <p:blipFill>
          <a:blip r:embed="rId2">
            <a:duotone>
              <a:prstClr val="black"/>
              <a:schemeClr val="accent6">
                <a:lumMod val="40000"/>
                <a:lumOff val="60000"/>
                <a:tint val="45000"/>
                <a:satMod val="400000"/>
              </a:schemeClr>
            </a:duotone>
          </a:blip>
          <a:stretch>
            <a:fillRect/>
          </a:stretch>
        </p:blipFill>
        <p:spPr>
          <a:xfrm>
            <a:off x="1232399" y="4086418"/>
            <a:ext cx="1757070" cy="1512606"/>
          </a:xfrm>
          <a:prstGeom prst="rect">
            <a:avLst/>
          </a:prstGeom>
        </p:spPr>
      </p:pic>
      <p:pic>
        <p:nvPicPr>
          <p:cNvPr id="25" name="Picture 24">
            <a:extLst>
              <a:ext uri="{FF2B5EF4-FFF2-40B4-BE49-F238E27FC236}">
                <a16:creationId xmlns:a16="http://schemas.microsoft.com/office/drawing/2014/main" id="{51DD1CC9-E4DF-AC46-97E9-0178B93E79EB}"/>
              </a:ext>
            </a:extLst>
          </p:cNvPr>
          <p:cNvPicPr>
            <a:picLocks noChangeAspect="1"/>
          </p:cNvPicPr>
          <p:nvPr/>
        </p:nvPicPr>
        <p:blipFill>
          <a:blip r:embed="rId3">
            <a:duotone>
              <a:prstClr val="black"/>
              <a:schemeClr val="accent6">
                <a:lumMod val="40000"/>
                <a:lumOff val="60000"/>
                <a:tint val="45000"/>
                <a:satMod val="400000"/>
              </a:schemeClr>
            </a:duotone>
          </a:blip>
          <a:stretch>
            <a:fillRect/>
          </a:stretch>
        </p:blipFill>
        <p:spPr>
          <a:xfrm>
            <a:off x="3170206" y="4097057"/>
            <a:ext cx="1786700" cy="1534536"/>
          </a:xfrm>
          <a:prstGeom prst="rect">
            <a:avLst/>
          </a:prstGeom>
        </p:spPr>
      </p:pic>
      <p:pic>
        <p:nvPicPr>
          <p:cNvPr id="3" name="Picture 2">
            <a:extLst>
              <a:ext uri="{FF2B5EF4-FFF2-40B4-BE49-F238E27FC236}">
                <a16:creationId xmlns:a16="http://schemas.microsoft.com/office/drawing/2014/main" id="{1A0366BE-416B-619E-F672-3EA8EC37C4A3}"/>
              </a:ext>
            </a:extLst>
          </p:cNvPr>
          <p:cNvPicPr>
            <a:picLocks noChangeAspect="1"/>
          </p:cNvPicPr>
          <p:nvPr/>
        </p:nvPicPr>
        <p:blipFill>
          <a:blip r:embed="rId4">
            <a:duotone>
              <a:prstClr val="black"/>
              <a:schemeClr val="accent6">
                <a:lumMod val="40000"/>
                <a:lumOff val="60000"/>
                <a:tint val="45000"/>
                <a:satMod val="400000"/>
              </a:schemeClr>
            </a:duotone>
          </a:blip>
          <a:stretch>
            <a:fillRect/>
          </a:stretch>
        </p:blipFill>
        <p:spPr>
          <a:xfrm>
            <a:off x="9330339" y="4094723"/>
            <a:ext cx="1891084" cy="1542693"/>
          </a:xfrm>
          <a:prstGeom prst="rect">
            <a:avLst/>
          </a:prstGeom>
        </p:spPr>
      </p:pic>
      <p:pic>
        <p:nvPicPr>
          <p:cNvPr id="4" name="Picture 3">
            <a:extLst>
              <a:ext uri="{FF2B5EF4-FFF2-40B4-BE49-F238E27FC236}">
                <a16:creationId xmlns:a16="http://schemas.microsoft.com/office/drawing/2014/main" id="{EC9DD9FA-98F0-4D47-BBF9-FDB748678920}"/>
              </a:ext>
            </a:extLst>
          </p:cNvPr>
          <p:cNvPicPr>
            <a:picLocks noChangeAspect="1"/>
          </p:cNvPicPr>
          <p:nvPr/>
        </p:nvPicPr>
        <p:blipFill>
          <a:blip r:embed="rId5">
            <a:duotone>
              <a:prstClr val="black"/>
              <a:schemeClr val="accent6">
                <a:lumMod val="40000"/>
                <a:lumOff val="60000"/>
                <a:tint val="45000"/>
                <a:satMod val="400000"/>
              </a:schemeClr>
            </a:duotone>
          </a:blip>
          <a:stretch>
            <a:fillRect/>
          </a:stretch>
        </p:blipFill>
        <p:spPr>
          <a:xfrm>
            <a:off x="5182386" y="4100544"/>
            <a:ext cx="1910292" cy="1531049"/>
          </a:xfrm>
          <a:prstGeom prst="rect">
            <a:avLst/>
          </a:prstGeom>
        </p:spPr>
      </p:pic>
      <p:pic>
        <p:nvPicPr>
          <p:cNvPr id="27" name="Picture 26" descr="Image result for destroyed solar farm">
            <a:extLst>
              <a:ext uri="{FF2B5EF4-FFF2-40B4-BE49-F238E27FC236}">
                <a16:creationId xmlns:a16="http://schemas.microsoft.com/office/drawing/2014/main" id="{B80FD741-971A-7D6B-716F-22048586B3EB}"/>
              </a:ext>
            </a:extLst>
          </p:cNvPr>
          <p:cNvPicPr>
            <a:picLocks noChangeAspect="1"/>
          </p:cNvPicPr>
          <p:nvPr/>
        </p:nvPicPr>
        <p:blipFill>
          <a:blip r:embed="rId6">
            <a:duotone>
              <a:prstClr val="black"/>
              <a:schemeClr val="accent6">
                <a:lumMod val="40000"/>
                <a:lumOff val="60000"/>
                <a:tint val="45000"/>
                <a:satMod val="400000"/>
              </a:schemeClr>
            </a:duotone>
          </a:blip>
          <a:stretch>
            <a:fillRect/>
          </a:stretch>
        </p:blipFill>
        <p:spPr>
          <a:xfrm>
            <a:off x="7377088" y="4071830"/>
            <a:ext cx="1740939" cy="1541782"/>
          </a:xfrm>
          <a:prstGeom prst="rect">
            <a:avLst/>
          </a:prstGeom>
        </p:spPr>
      </p:pic>
      <p:sp>
        <p:nvSpPr>
          <p:cNvPr id="16" name="object 17">
            <a:extLst>
              <a:ext uri="{FF2B5EF4-FFF2-40B4-BE49-F238E27FC236}">
                <a16:creationId xmlns:a16="http://schemas.microsoft.com/office/drawing/2014/main" id="{CA8E4AAE-2625-F410-BCCD-07DE53A119EB}"/>
              </a:ext>
            </a:extLst>
          </p:cNvPr>
          <p:cNvSpPr txBox="1"/>
          <p:nvPr/>
        </p:nvSpPr>
        <p:spPr>
          <a:xfrm>
            <a:off x="152758" y="1348966"/>
            <a:ext cx="5923939" cy="239104"/>
          </a:xfrm>
          <a:prstGeom prst="rect">
            <a:avLst/>
          </a:prstGeom>
          <a:solidFill>
            <a:srgbClr val="948A54"/>
          </a:solidFill>
        </p:spPr>
        <p:txBody>
          <a:bodyPr vert="horz" wrap="square" lIns="0" tIns="0" rIns="0" bIns="0" rtlCol="0" anchor="t">
            <a:spAutoFit/>
          </a:bodyPr>
          <a:lstStyle/>
          <a:p>
            <a:pPr algn="ctr">
              <a:lnSpc>
                <a:spcPts val="1820"/>
              </a:lnSpc>
            </a:pPr>
            <a:r>
              <a:rPr lang="en-US" b="1" spc="-10">
                <a:solidFill>
                  <a:srgbClr val="FFFFFF"/>
                </a:solidFill>
                <a:latin typeface="DM Sans" pitchFamily="2" charset="77"/>
                <a:cs typeface="Arial"/>
              </a:rPr>
              <a:t>Opportunities</a:t>
            </a:r>
            <a:endParaRPr b="1" spc="-10">
              <a:solidFill>
                <a:srgbClr val="FFFFFF"/>
              </a:solidFill>
              <a:latin typeface="DM Sans" pitchFamily="2" charset="77"/>
              <a:cs typeface="Arial"/>
            </a:endParaRPr>
          </a:p>
        </p:txBody>
      </p:sp>
      <p:sp>
        <p:nvSpPr>
          <p:cNvPr id="17" name="object 17">
            <a:extLst>
              <a:ext uri="{FF2B5EF4-FFF2-40B4-BE49-F238E27FC236}">
                <a16:creationId xmlns:a16="http://schemas.microsoft.com/office/drawing/2014/main" id="{00B5A54F-E0D4-9B83-36F2-033B03511587}"/>
              </a:ext>
            </a:extLst>
          </p:cNvPr>
          <p:cNvSpPr txBox="1"/>
          <p:nvPr/>
        </p:nvSpPr>
        <p:spPr>
          <a:xfrm>
            <a:off x="6153507" y="1348965"/>
            <a:ext cx="5923939" cy="239104"/>
          </a:xfrm>
          <a:prstGeom prst="rect">
            <a:avLst/>
          </a:prstGeom>
          <a:solidFill>
            <a:srgbClr val="A74F09"/>
          </a:solidFill>
        </p:spPr>
        <p:txBody>
          <a:bodyPr vert="horz" wrap="square" lIns="0" tIns="0" rIns="0" bIns="0" rtlCol="0" anchor="t">
            <a:spAutoFit/>
          </a:bodyPr>
          <a:lstStyle/>
          <a:p>
            <a:pPr algn="ctr">
              <a:lnSpc>
                <a:spcPts val="1820"/>
              </a:lnSpc>
            </a:pPr>
            <a:r>
              <a:rPr lang="en-US" b="1" spc="-10">
                <a:solidFill>
                  <a:srgbClr val="FFFFFF"/>
                </a:solidFill>
                <a:latin typeface="DM Sans" pitchFamily="2" charset="77"/>
                <a:cs typeface="Arial"/>
              </a:rPr>
              <a:t>Challenges</a:t>
            </a:r>
            <a:endParaRPr lang="en-US">
              <a:latin typeface="DM Sans" pitchFamily="2" charset="77"/>
            </a:endParaRPr>
          </a:p>
        </p:txBody>
      </p:sp>
      <p:pic>
        <p:nvPicPr>
          <p:cNvPr id="7" name="Picture 6" descr="Dotted Line PNGs for Free Download">
            <a:extLst>
              <a:ext uri="{FF2B5EF4-FFF2-40B4-BE49-F238E27FC236}">
                <a16:creationId xmlns:a16="http://schemas.microsoft.com/office/drawing/2014/main" id="{61B94B7D-4BC8-E455-DC48-E1BC64441A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9144" y="-82037"/>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otted Line PNGs for Free Download">
            <a:extLst>
              <a:ext uri="{FF2B5EF4-FFF2-40B4-BE49-F238E27FC236}">
                <a16:creationId xmlns:a16="http://schemas.microsoft.com/office/drawing/2014/main" id="{9F8FF852-8B7F-EA7C-4A0A-6CB874187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8927" y="-101777"/>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5">
            <a:extLst>
              <a:ext uri="{FF2B5EF4-FFF2-40B4-BE49-F238E27FC236}">
                <a16:creationId xmlns:a16="http://schemas.microsoft.com/office/drawing/2014/main" id="{B4DDF5B1-E501-47ED-7052-9AF6AEE325DC}"/>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12</a:t>
            </a:fld>
            <a:endParaRPr lang="en-CA" sz="1200" spc="-25"/>
          </a:p>
        </p:txBody>
      </p:sp>
      <p:sp>
        <p:nvSpPr>
          <p:cNvPr id="18" name="Rectangle 17">
            <a:extLst>
              <a:ext uri="{FF2B5EF4-FFF2-40B4-BE49-F238E27FC236}">
                <a16:creationId xmlns:a16="http://schemas.microsoft.com/office/drawing/2014/main" id="{3C94A7BB-BD65-8A94-C433-947B88027415}"/>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324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39C7559-F0A5-F790-C558-C0F419C11F7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EC9CD8E-0B24-406F-5F05-3A8F16770017}"/>
              </a:ext>
            </a:extLst>
          </p:cNvPr>
          <p:cNvSpPr/>
          <p:nvPr/>
        </p:nvSpPr>
        <p:spPr>
          <a:xfrm>
            <a:off x="4428188" y="1899063"/>
            <a:ext cx="7554244" cy="4560265"/>
          </a:xfrm>
          <a:custGeom>
            <a:avLst/>
            <a:gdLst/>
            <a:ahLst/>
            <a:cxnLst/>
            <a:rect l="l" t="t" r="r" b="b"/>
            <a:pathLst>
              <a:path w="6002020" h="4231005">
                <a:moveTo>
                  <a:pt x="0" y="0"/>
                </a:moveTo>
                <a:lnTo>
                  <a:pt x="6001512" y="0"/>
                </a:lnTo>
                <a:lnTo>
                  <a:pt x="6001512" y="4230624"/>
                </a:lnTo>
                <a:lnTo>
                  <a:pt x="0" y="4230624"/>
                </a:lnTo>
                <a:lnTo>
                  <a:pt x="0" y="0"/>
                </a:lnTo>
                <a:close/>
              </a:path>
            </a:pathLst>
          </a:custGeom>
          <a:ln w="38100">
            <a:solidFill>
              <a:schemeClr val="accent3">
                <a:lumMod val="50000"/>
              </a:schemeClr>
            </a:solidFill>
          </a:ln>
        </p:spPr>
        <p:txBody>
          <a:bodyPr wrap="square" lIns="0" tIns="0" rIns="0" bIns="0" rtlCol="0"/>
          <a:lstStyle/>
          <a:p>
            <a:endParaRPr/>
          </a:p>
        </p:txBody>
      </p:sp>
      <p:sp>
        <p:nvSpPr>
          <p:cNvPr id="3" name="object 3">
            <a:extLst>
              <a:ext uri="{FF2B5EF4-FFF2-40B4-BE49-F238E27FC236}">
                <a16:creationId xmlns:a16="http://schemas.microsoft.com/office/drawing/2014/main" id="{2BBC3957-A2F7-DBFB-B65D-74A9E110B92D}"/>
              </a:ext>
            </a:extLst>
          </p:cNvPr>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tabLst>
                <a:tab pos="11896090" algn="l"/>
              </a:tabLst>
            </a:pPr>
            <a:r>
              <a:rPr lang="en-US" u="none">
                <a:latin typeface="DM Sans"/>
              </a:rPr>
              <a:t>CAT Event Analysis: Hail </a:t>
            </a:r>
          </a:p>
        </p:txBody>
      </p:sp>
      <p:sp>
        <p:nvSpPr>
          <p:cNvPr id="5" name="object 5">
            <a:extLst>
              <a:ext uri="{FF2B5EF4-FFF2-40B4-BE49-F238E27FC236}">
                <a16:creationId xmlns:a16="http://schemas.microsoft.com/office/drawing/2014/main" id="{6BD84743-881A-DAE8-F981-93285C2992C9}"/>
              </a:ext>
            </a:extLst>
          </p:cNvPr>
          <p:cNvSpPr txBox="1"/>
          <p:nvPr/>
        </p:nvSpPr>
        <p:spPr>
          <a:xfrm>
            <a:off x="4582830" y="5097416"/>
            <a:ext cx="7202850" cy="1318310"/>
          </a:xfrm>
          <a:prstGeom prst="rect">
            <a:avLst/>
          </a:prstGeom>
        </p:spPr>
        <p:txBody>
          <a:bodyPr vert="horz" wrap="square" lIns="0" tIns="12700" rIns="0" bIns="0" rtlCol="0" anchor="t">
            <a:spAutoFit/>
          </a:bodyPr>
          <a:lstStyle/>
          <a:p>
            <a:pPr>
              <a:spcBef>
                <a:spcPts val="100"/>
              </a:spcBef>
              <a:tabLst>
                <a:tab pos="2818765" algn="l"/>
              </a:tabLst>
            </a:pPr>
            <a:r>
              <a:rPr lang="en-US" sz="1200" b="1" spc="-10">
                <a:latin typeface="DM Sans"/>
                <a:cs typeface="Arial"/>
              </a:rPr>
              <a:t>Conclusion:</a:t>
            </a:r>
            <a:endParaRPr lang="en-US" sz="1200">
              <a:latin typeface="DM Sans"/>
              <a:cs typeface="Arial"/>
            </a:endParaRPr>
          </a:p>
          <a:p>
            <a:pPr marL="342900" indent="-342900" algn="l">
              <a:buChar char="•"/>
              <a:tabLst>
                <a:tab pos="2818765" algn="l"/>
              </a:tabLst>
            </a:pPr>
            <a:r>
              <a:rPr lang="en-US" sz="1200" b="1" spc="-10">
                <a:latin typeface="DM Sans"/>
                <a:cs typeface="Arial"/>
              </a:rPr>
              <a:t>Alberta</a:t>
            </a:r>
            <a:r>
              <a:rPr lang="en-US" sz="1200" spc="-10">
                <a:latin typeface="DM Sans"/>
                <a:cs typeface="Arial"/>
              </a:rPr>
              <a:t>: Highest frequency of hail events with consistent moderate-to-severe scales</a:t>
            </a:r>
            <a:endParaRPr lang="en-US" sz="1200">
              <a:latin typeface="DM Sans"/>
              <a:cs typeface="Arial"/>
            </a:endParaRPr>
          </a:p>
          <a:p>
            <a:pPr marL="342900" indent="-342900" algn="l">
              <a:buChar char="•"/>
              <a:tabLst>
                <a:tab pos="2818765" algn="l"/>
              </a:tabLst>
            </a:pPr>
            <a:r>
              <a:rPr lang="en-US" sz="1200" b="1" spc="-10">
                <a:latin typeface="DM Sans"/>
                <a:cs typeface="Arial"/>
              </a:rPr>
              <a:t>Ontario &amp; Prairies</a:t>
            </a:r>
            <a:r>
              <a:rPr lang="en-US" sz="1200" spc="-10">
                <a:latin typeface="DM Sans"/>
                <a:cs typeface="Arial"/>
              </a:rPr>
              <a:t>: Moderate frequency; Prairies recorded the most extreme event (scale 15)</a:t>
            </a:r>
            <a:endParaRPr lang="en-US" sz="1200">
              <a:latin typeface="DM Sans"/>
              <a:cs typeface="Arial"/>
            </a:endParaRPr>
          </a:p>
          <a:p>
            <a:pPr marL="342900" indent="-342900" algn="l">
              <a:buChar char="•"/>
              <a:tabLst>
                <a:tab pos="2818765" algn="l"/>
              </a:tabLst>
            </a:pPr>
            <a:r>
              <a:rPr lang="en-US" sz="1200" b="1" spc="-10">
                <a:latin typeface="DM Sans"/>
                <a:cs typeface="Arial"/>
              </a:rPr>
              <a:t>Manitoba, Saskatchewan &amp; Quebec</a:t>
            </a:r>
            <a:r>
              <a:rPr lang="en-US" sz="1200" spc="-10">
                <a:latin typeface="DM Sans"/>
                <a:cs typeface="Arial"/>
              </a:rPr>
              <a:t>: Low frequency and mostly low-to-moderate scale events</a:t>
            </a:r>
            <a:endParaRPr lang="en-US" sz="1200">
              <a:latin typeface="DM Sans"/>
              <a:cs typeface="Arial"/>
            </a:endParaRPr>
          </a:p>
          <a:p>
            <a:pPr marL="342900" indent="-342900" algn="l">
              <a:buChar char="•"/>
              <a:tabLst>
                <a:tab pos="2818765" algn="l"/>
              </a:tabLst>
            </a:pPr>
            <a:r>
              <a:rPr lang="en-US" sz="1200" b="1" spc="-10">
                <a:latin typeface="DM Sans"/>
                <a:cs typeface="Arial"/>
              </a:rPr>
              <a:t>Risk is consistent</a:t>
            </a:r>
            <a:r>
              <a:rPr lang="en-US" sz="1200" spc="-10">
                <a:latin typeface="DM Sans"/>
                <a:cs typeface="Arial"/>
              </a:rPr>
              <a:t>: Provinces with high average losses also show high max losses, indicating stable regional hail patterns</a:t>
            </a:r>
            <a:endParaRPr lang="en-US" sz="1200">
              <a:latin typeface="DM Sans"/>
              <a:cs typeface="Arial"/>
            </a:endParaRPr>
          </a:p>
          <a:p>
            <a:pPr>
              <a:spcBef>
                <a:spcPts val="100"/>
              </a:spcBef>
              <a:tabLst>
                <a:tab pos="2818765" algn="l"/>
              </a:tabLst>
            </a:pPr>
            <a:endParaRPr lang="en-US" sz="1200" spc="-10">
              <a:latin typeface="DM Sans"/>
            </a:endParaRPr>
          </a:p>
        </p:txBody>
      </p:sp>
      <p:sp>
        <p:nvSpPr>
          <p:cNvPr id="16" name="object 16">
            <a:extLst>
              <a:ext uri="{FF2B5EF4-FFF2-40B4-BE49-F238E27FC236}">
                <a16:creationId xmlns:a16="http://schemas.microsoft.com/office/drawing/2014/main" id="{69C039A9-B6FC-2DF7-7BAF-AA127AD128B5}"/>
              </a:ext>
            </a:extLst>
          </p:cNvPr>
          <p:cNvSpPr txBox="1"/>
          <p:nvPr/>
        </p:nvSpPr>
        <p:spPr>
          <a:xfrm>
            <a:off x="312728" y="680389"/>
            <a:ext cx="6836598" cy="1090042"/>
          </a:xfrm>
          <a:prstGeom prst="rect">
            <a:avLst/>
          </a:prstGeom>
        </p:spPr>
        <p:txBody>
          <a:bodyPr vert="horz" wrap="square" lIns="0" tIns="12700" rIns="0" bIns="0" rtlCol="0" anchor="t">
            <a:spAutoFit/>
          </a:bodyPr>
          <a:lstStyle/>
          <a:p>
            <a:pPr marL="12700" marR="5080" algn="just">
              <a:spcBef>
                <a:spcPts val="100"/>
              </a:spcBef>
            </a:pPr>
            <a:r>
              <a:rPr lang="en-US" sz="1400" b="1" spc="-10">
                <a:latin typeface="DM Sans"/>
              </a:rPr>
              <a:t>Hail events pose a significant risk to solar farms</a:t>
            </a:r>
            <a:r>
              <a:rPr lang="en-US" sz="1400" spc="-10">
                <a:latin typeface="DM Sans"/>
              </a:rPr>
              <a:t>, both in frequency and financial severity. On average, hail-related losses amount to $20.5 million per incident. Damage can compromise the integrity of solar cells, loosen internal wiring, and lead to long-term performance degradation, making hail one of the costliest and technically disruptive hazards for solar infrastructure.</a:t>
            </a:r>
            <a:endParaRPr lang="en-US">
              <a:latin typeface="DM Sans"/>
            </a:endParaRPr>
          </a:p>
        </p:txBody>
      </p:sp>
      <p:sp>
        <p:nvSpPr>
          <p:cNvPr id="17" name="object 17">
            <a:extLst>
              <a:ext uri="{FF2B5EF4-FFF2-40B4-BE49-F238E27FC236}">
                <a16:creationId xmlns:a16="http://schemas.microsoft.com/office/drawing/2014/main" id="{F49E6DE9-4E68-05E3-10DB-AE1A2FE71B88}"/>
              </a:ext>
            </a:extLst>
          </p:cNvPr>
          <p:cNvSpPr txBox="1"/>
          <p:nvPr/>
        </p:nvSpPr>
        <p:spPr>
          <a:xfrm>
            <a:off x="4428424" y="1899299"/>
            <a:ext cx="7553772" cy="231775"/>
          </a:xfrm>
          <a:prstGeom prst="rect">
            <a:avLst/>
          </a:prstGeom>
          <a:solidFill>
            <a:schemeClr val="accent3">
              <a:lumMod val="50000"/>
            </a:schemeClr>
          </a:solidFill>
        </p:spPr>
        <p:txBody>
          <a:bodyPr vert="horz" wrap="square" lIns="0" tIns="0" rIns="0" bIns="0" rtlCol="0" anchor="t">
            <a:spAutoFit/>
          </a:bodyPr>
          <a:lstStyle/>
          <a:p>
            <a:pPr algn="ctr">
              <a:lnSpc>
                <a:spcPts val="1820"/>
              </a:lnSpc>
            </a:pPr>
            <a:r>
              <a:rPr lang="en-US" b="1" spc="-10">
                <a:solidFill>
                  <a:srgbClr val="FFFFFF"/>
                </a:solidFill>
                <a:latin typeface="Arial"/>
                <a:cs typeface="Arial"/>
              </a:rPr>
              <a:t>Hail Scale Data</a:t>
            </a:r>
            <a:endParaRPr/>
          </a:p>
        </p:txBody>
      </p:sp>
      <p:sp>
        <p:nvSpPr>
          <p:cNvPr id="18" name="object 18">
            <a:extLst>
              <a:ext uri="{FF2B5EF4-FFF2-40B4-BE49-F238E27FC236}">
                <a16:creationId xmlns:a16="http://schemas.microsoft.com/office/drawing/2014/main" id="{14E36CA1-1F4D-6F4B-155F-2BE316E0CDD2}"/>
              </a:ext>
            </a:extLst>
          </p:cNvPr>
          <p:cNvSpPr txBox="1"/>
          <p:nvPr/>
        </p:nvSpPr>
        <p:spPr>
          <a:xfrm>
            <a:off x="307847" y="1888894"/>
            <a:ext cx="3987706" cy="256480"/>
          </a:xfrm>
          <a:prstGeom prst="rect">
            <a:avLst/>
          </a:prstGeom>
          <a:solidFill>
            <a:srgbClr val="BC8E04"/>
          </a:solidFill>
          <a:ln w="12700">
            <a:solidFill>
              <a:srgbClr val="7E7E7E"/>
            </a:solidFill>
          </a:ln>
        </p:spPr>
        <p:txBody>
          <a:bodyPr vert="horz" wrap="square" lIns="0" tIns="0" rIns="0" bIns="0" rtlCol="0" anchor="t">
            <a:spAutoFit/>
          </a:bodyPr>
          <a:lstStyle/>
          <a:p>
            <a:pPr algn="ctr">
              <a:lnSpc>
                <a:spcPts val="1989"/>
              </a:lnSpc>
            </a:pPr>
            <a:r>
              <a:rPr lang="en-US" b="1" spc="-20">
                <a:solidFill>
                  <a:srgbClr val="FFFFFF"/>
                </a:solidFill>
                <a:latin typeface="DM Sans"/>
                <a:cs typeface="Arial"/>
              </a:rPr>
              <a:t>Loss Data</a:t>
            </a:r>
            <a:endParaRPr lang="en-US">
              <a:latin typeface="DM Sans"/>
            </a:endParaRPr>
          </a:p>
        </p:txBody>
      </p:sp>
      <p:pic>
        <p:nvPicPr>
          <p:cNvPr id="21" name="Picture 20">
            <a:extLst>
              <a:ext uri="{FF2B5EF4-FFF2-40B4-BE49-F238E27FC236}">
                <a16:creationId xmlns:a16="http://schemas.microsoft.com/office/drawing/2014/main" id="{32DA41A3-27A7-F1BD-55C0-96A22A8E7B13}"/>
              </a:ext>
            </a:extLst>
          </p:cNvPr>
          <p:cNvPicPr>
            <a:picLocks noChangeAspect="1"/>
          </p:cNvPicPr>
          <p:nvPr/>
        </p:nvPicPr>
        <p:blipFill>
          <a:blip r:embed="rId2"/>
          <a:stretch>
            <a:fillRect/>
          </a:stretch>
        </p:blipFill>
        <p:spPr>
          <a:xfrm>
            <a:off x="8808301" y="238179"/>
            <a:ext cx="2743200" cy="1345495"/>
          </a:xfrm>
          <a:prstGeom prst="rect">
            <a:avLst/>
          </a:prstGeom>
        </p:spPr>
      </p:pic>
      <p:pic>
        <p:nvPicPr>
          <p:cNvPr id="29" name="Picture 28" descr="A graph of different colored bars&#10;&#10;AI-generated content may be incorrect.">
            <a:extLst>
              <a:ext uri="{FF2B5EF4-FFF2-40B4-BE49-F238E27FC236}">
                <a16:creationId xmlns:a16="http://schemas.microsoft.com/office/drawing/2014/main" id="{9C43C3EB-B3E4-3C17-5B65-7C85DAC10132}"/>
              </a:ext>
            </a:extLst>
          </p:cNvPr>
          <p:cNvPicPr>
            <a:picLocks noChangeAspect="1"/>
          </p:cNvPicPr>
          <p:nvPr/>
        </p:nvPicPr>
        <p:blipFill>
          <a:blip r:embed="rId3"/>
          <a:stretch>
            <a:fillRect/>
          </a:stretch>
        </p:blipFill>
        <p:spPr>
          <a:xfrm>
            <a:off x="6040731" y="2274476"/>
            <a:ext cx="4024019" cy="2628900"/>
          </a:xfrm>
          <a:prstGeom prst="rect">
            <a:avLst/>
          </a:prstGeom>
        </p:spPr>
      </p:pic>
      <p:graphicFrame>
        <p:nvGraphicFramePr>
          <p:cNvPr id="7" name="Chart 6">
            <a:extLst>
              <a:ext uri="{FF2B5EF4-FFF2-40B4-BE49-F238E27FC236}">
                <a16:creationId xmlns:a16="http://schemas.microsoft.com/office/drawing/2014/main" id="{634328D0-998D-8835-D0D6-5C66EA22A2A6}"/>
              </a:ext>
              <a:ext uri="{147F2762-F138-4A5C-976F-8EAC2B608ADB}">
                <a16:predDERef xmlns:a16="http://schemas.microsoft.com/office/drawing/2014/main" pred="{DB67388D-A81B-F802-35CA-E90D37BE859C}"/>
              </a:ext>
            </a:extLst>
          </p:cNvPr>
          <p:cNvGraphicFramePr>
            <a:graphicFrameLocks/>
          </p:cNvGraphicFramePr>
          <p:nvPr>
            <p:extLst>
              <p:ext uri="{D42A27DB-BD31-4B8C-83A1-F6EECF244321}">
                <p14:modId xmlns:p14="http://schemas.microsoft.com/office/powerpoint/2010/main" val="1219989125"/>
              </p:ext>
            </p:extLst>
          </p:nvPr>
        </p:nvGraphicFramePr>
        <p:xfrm>
          <a:off x="307975" y="2153708"/>
          <a:ext cx="3989917" cy="22246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76CC84F9-CEC2-CF00-3FC0-B50EC3FAAFB7}"/>
              </a:ext>
              <a:ext uri="{147F2762-F138-4A5C-976F-8EAC2B608ADB}">
                <a16:predDERef xmlns:a16="http://schemas.microsoft.com/office/drawing/2014/main" pred="{634328D0-998D-8835-D0D6-5C66EA22A2A6}"/>
              </a:ext>
            </a:extLst>
          </p:cNvPr>
          <p:cNvGraphicFramePr>
            <a:graphicFrameLocks/>
          </p:cNvGraphicFramePr>
          <p:nvPr>
            <p:extLst>
              <p:ext uri="{D42A27DB-BD31-4B8C-83A1-F6EECF244321}">
                <p14:modId xmlns:p14="http://schemas.microsoft.com/office/powerpoint/2010/main" val="2199773058"/>
              </p:ext>
            </p:extLst>
          </p:nvPr>
        </p:nvGraphicFramePr>
        <p:xfrm>
          <a:off x="406320" y="4204485"/>
          <a:ext cx="3557058" cy="2468034"/>
        </p:xfrm>
        <a:graphic>
          <a:graphicData uri="http://schemas.openxmlformats.org/drawingml/2006/chart">
            <c:chart xmlns:c="http://schemas.openxmlformats.org/drawingml/2006/chart" xmlns:r="http://schemas.openxmlformats.org/officeDocument/2006/relationships" r:id="rId5"/>
          </a:graphicData>
        </a:graphic>
      </p:graphicFrame>
      <p:pic>
        <p:nvPicPr>
          <p:cNvPr id="9" name="Picture 8" descr="Dotted Line PNGs for Free Download">
            <a:extLst>
              <a:ext uri="{FF2B5EF4-FFF2-40B4-BE49-F238E27FC236}">
                <a16:creationId xmlns:a16="http://schemas.microsoft.com/office/drawing/2014/main" id="{5159E197-E0EC-418B-86D0-4F5716C01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701" y="-123766"/>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tted Line PNGs for Free Download">
            <a:extLst>
              <a:ext uri="{FF2B5EF4-FFF2-40B4-BE49-F238E27FC236}">
                <a16:creationId xmlns:a16="http://schemas.microsoft.com/office/drawing/2014/main" id="{46DD39C4-CE4F-7DB5-4C28-70CA5E00E1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484" y="-143506"/>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5">
            <a:extLst>
              <a:ext uri="{FF2B5EF4-FFF2-40B4-BE49-F238E27FC236}">
                <a16:creationId xmlns:a16="http://schemas.microsoft.com/office/drawing/2014/main" id="{D679CAB9-96EE-8958-19EA-BB999638EE12}"/>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13</a:t>
            </a:fld>
            <a:endParaRPr lang="en-CA" sz="1200" spc="-25"/>
          </a:p>
        </p:txBody>
      </p:sp>
      <p:sp>
        <p:nvSpPr>
          <p:cNvPr id="6" name="Rectangle 5">
            <a:extLst>
              <a:ext uri="{FF2B5EF4-FFF2-40B4-BE49-F238E27FC236}">
                <a16:creationId xmlns:a16="http://schemas.microsoft.com/office/drawing/2014/main" id="{23AA9939-9C02-3CA3-9532-E2613DD5A77D}"/>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125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tabLst>
                <a:tab pos="11896090" algn="l"/>
              </a:tabLst>
            </a:pPr>
            <a:r>
              <a:rPr lang="en-US" u="none">
                <a:latin typeface="DM Sans"/>
              </a:rPr>
              <a:t>CAT Event Analysis: Fire</a:t>
            </a:r>
          </a:p>
        </p:txBody>
      </p:sp>
      <p:sp>
        <p:nvSpPr>
          <p:cNvPr id="3" name="object 3"/>
          <p:cNvSpPr txBox="1"/>
          <p:nvPr/>
        </p:nvSpPr>
        <p:spPr>
          <a:xfrm>
            <a:off x="377551" y="2009515"/>
            <a:ext cx="773618" cy="197490"/>
          </a:xfrm>
          <a:prstGeom prst="rect">
            <a:avLst/>
          </a:prstGeom>
        </p:spPr>
        <p:txBody>
          <a:bodyPr vert="horz" wrap="square" lIns="0" tIns="12700" rIns="0" bIns="0" rtlCol="0" anchor="t">
            <a:spAutoFit/>
          </a:bodyPr>
          <a:lstStyle/>
          <a:p>
            <a:pPr marL="12700">
              <a:lnSpc>
                <a:spcPct val="100000"/>
              </a:lnSpc>
              <a:spcBef>
                <a:spcPts val="100"/>
              </a:spcBef>
            </a:pPr>
            <a:r>
              <a:rPr lang="en-US" sz="1200" b="1" spc="-10">
                <a:latin typeface="Arial"/>
                <a:cs typeface="Arial"/>
              </a:rPr>
              <a:t>Province</a:t>
            </a:r>
            <a:endParaRPr/>
          </a:p>
        </p:txBody>
      </p:sp>
      <p:sp>
        <p:nvSpPr>
          <p:cNvPr id="4" name="object 4"/>
          <p:cNvSpPr txBox="1"/>
          <p:nvPr/>
        </p:nvSpPr>
        <p:spPr>
          <a:xfrm>
            <a:off x="1490265" y="1841654"/>
            <a:ext cx="1164590" cy="382156"/>
          </a:xfrm>
          <a:prstGeom prst="rect">
            <a:avLst/>
          </a:prstGeom>
        </p:spPr>
        <p:txBody>
          <a:bodyPr vert="horz" wrap="square" lIns="0" tIns="12700" rIns="0" bIns="0" rtlCol="0" anchor="t">
            <a:spAutoFit/>
          </a:bodyPr>
          <a:lstStyle/>
          <a:p>
            <a:pPr marL="12700" marR="5080">
              <a:spcBef>
                <a:spcPts val="100"/>
              </a:spcBef>
            </a:pPr>
            <a:r>
              <a:rPr lang="en-US" sz="1200" b="1" spc="-10">
                <a:latin typeface="Arial"/>
                <a:cs typeface="Arial"/>
              </a:rPr>
              <a:t>Frequency of Fire Event</a:t>
            </a:r>
            <a:endParaRPr/>
          </a:p>
        </p:txBody>
      </p:sp>
      <p:sp>
        <p:nvSpPr>
          <p:cNvPr id="5" name="object 5"/>
          <p:cNvSpPr txBox="1"/>
          <p:nvPr/>
        </p:nvSpPr>
        <p:spPr>
          <a:xfrm>
            <a:off x="5581290" y="1836386"/>
            <a:ext cx="1089260" cy="382156"/>
          </a:xfrm>
          <a:prstGeom prst="rect">
            <a:avLst/>
          </a:prstGeom>
        </p:spPr>
        <p:txBody>
          <a:bodyPr vert="horz" wrap="square" lIns="0" tIns="12700" rIns="0" bIns="0" rtlCol="0" anchor="t">
            <a:spAutoFit/>
          </a:bodyPr>
          <a:lstStyle/>
          <a:p>
            <a:pPr marL="12700">
              <a:spcBef>
                <a:spcPts val="100"/>
              </a:spcBef>
            </a:pPr>
            <a:r>
              <a:rPr lang="en-US" sz="1200" b="1" spc="-10">
                <a:latin typeface="Arial"/>
                <a:cs typeface="Arial"/>
              </a:rPr>
              <a:t>Average Destroyed (ha)</a:t>
            </a:r>
            <a:endParaRPr/>
          </a:p>
        </p:txBody>
      </p:sp>
      <p:sp>
        <p:nvSpPr>
          <p:cNvPr id="9" name="object 9"/>
          <p:cNvSpPr txBox="1"/>
          <p:nvPr/>
        </p:nvSpPr>
        <p:spPr>
          <a:xfrm>
            <a:off x="4171868" y="1836386"/>
            <a:ext cx="860425" cy="382156"/>
          </a:xfrm>
          <a:prstGeom prst="rect">
            <a:avLst/>
          </a:prstGeom>
        </p:spPr>
        <p:txBody>
          <a:bodyPr vert="horz" wrap="square" lIns="0" tIns="12700" rIns="0" bIns="0" rtlCol="0" anchor="t">
            <a:spAutoFit/>
          </a:bodyPr>
          <a:lstStyle/>
          <a:p>
            <a:pPr marL="12700">
              <a:spcBef>
                <a:spcPts val="100"/>
              </a:spcBef>
            </a:pPr>
            <a:r>
              <a:rPr lang="en-US" sz="1200" b="1" spc="-10">
                <a:latin typeface="Arial"/>
                <a:cs typeface="Arial"/>
              </a:rPr>
              <a:t>Average Burned (ha)</a:t>
            </a:r>
            <a:endParaRPr/>
          </a:p>
        </p:txBody>
      </p:sp>
      <p:sp>
        <p:nvSpPr>
          <p:cNvPr id="10" name="object 10"/>
          <p:cNvSpPr txBox="1"/>
          <p:nvPr/>
        </p:nvSpPr>
        <p:spPr>
          <a:xfrm>
            <a:off x="2865620" y="1841654"/>
            <a:ext cx="1086790" cy="382156"/>
          </a:xfrm>
          <a:prstGeom prst="rect">
            <a:avLst/>
          </a:prstGeom>
        </p:spPr>
        <p:txBody>
          <a:bodyPr vert="horz" wrap="square" lIns="0" tIns="12700" rIns="0" bIns="0" rtlCol="0" anchor="t">
            <a:spAutoFit/>
          </a:bodyPr>
          <a:lstStyle/>
          <a:p>
            <a:pPr marL="12700" marR="5080">
              <a:spcBef>
                <a:spcPts val="100"/>
              </a:spcBef>
            </a:pPr>
            <a:r>
              <a:rPr lang="en-US" sz="1200" b="1" spc="-10">
                <a:latin typeface="Arial"/>
                <a:cs typeface="Arial"/>
              </a:rPr>
              <a:t>Average Total Loss (billions)</a:t>
            </a:r>
            <a:endParaRPr/>
          </a:p>
        </p:txBody>
      </p:sp>
      <p:sp>
        <p:nvSpPr>
          <p:cNvPr id="11" name="object 11"/>
          <p:cNvSpPr txBox="1"/>
          <p:nvPr/>
        </p:nvSpPr>
        <p:spPr>
          <a:xfrm>
            <a:off x="6962796" y="1841654"/>
            <a:ext cx="899794" cy="197490"/>
          </a:xfrm>
          <a:prstGeom prst="rect">
            <a:avLst/>
          </a:prstGeom>
        </p:spPr>
        <p:txBody>
          <a:bodyPr vert="horz" wrap="square" lIns="0" tIns="12700" rIns="0" bIns="0" rtlCol="0" anchor="t">
            <a:spAutoFit/>
          </a:bodyPr>
          <a:lstStyle/>
          <a:p>
            <a:pPr marL="12700" marR="5080">
              <a:spcBef>
                <a:spcPts val="100"/>
              </a:spcBef>
            </a:pPr>
            <a:r>
              <a:rPr lang="en-US" sz="1200" b="1" spc="-10">
                <a:latin typeface="Arial"/>
                <a:cs typeface="Arial"/>
              </a:rPr>
              <a:t>Risk Level</a:t>
            </a:r>
            <a:endParaRPr/>
          </a:p>
        </p:txBody>
      </p:sp>
      <p:sp>
        <p:nvSpPr>
          <p:cNvPr id="19" name="object 19"/>
          <p:cNvSpPr txBox="1"/>
          <p:nvPr/>
        </p:nvSpPr>
        <p:spPr>
          <a:xfrm>
            <a:off x="1449242" y="3342453"/>
            <a:ext cx="1159510" cy="227626"/>
          </a:xfrm>
          <a:prstGeom prst="rect">
            <a:avLst/>
          </a:prstGeom>
        </p:spPr>
        <p:txBody>
          <a:bodyPr vert="horz" wrap="square" lIns="0" tIns="12065" rIns="0" bIns="0" rtlCol="0" anchor="t">
            <a:spAutoFit/>
          </a:bodyPr>
          <a:lstStyle/>
          <a:p>
            <a:pPr marL="12700" marR="5080" algn="ctr">
              <a:lnSpc>
                <a:spcPct val="100000"/>
              </a:lnSpc>
              <a:spcBef>
                <a:spcPts val="95"/>
              </a:spcBef>
            </a:pPr>
            <a:r>
              <a:rPr lang="en-US" sz="1400">
                <a:latin typeface="Arial"/>
                <a:cs typeface="Arial"/>
              </a:rPr>
              <a:t>5</a:t>
            </a:r>
            <a:endParaRPr sz="1400"/>
          </a:p>
        </p:txBody>
      </p:sp>
      <p:sp>
        <p:nvSpPr>
          <p:cNvPr id="33" name="object 33"/>
          <p:cNvSpPr/>
          <p:nvPr/>
        </p:nvSpPr>
        <p:spPr>
          <a:xfrm>
            <a:off x="354000" y="2326320"/>
            <a:ext cx="1010285" cy="457200"/>
          </a:xfrm>
          <a:custGeom>
            <a:avLst/>
            <a:gdLst/>
            <a:ahLst/>
            <a:cxnLst/>
            <a:rect l="l" t="t" r="r" b="b"/>
            <a:pathLst>
              <a:path w="1010285" h="457200">
                <a:moveTo>
                  <a:pt x="1010132" y="0"/>
                </a:moveTo>
                <a:lnTo>
                  <a:pt x="0" y="0"/>
                </a:lnTo>
                <a:lnTo>
                  <a:pt x="0" y="457200"/>
                </a:lnTo>
                <a:lnTo>
                  <a:pt x="1010132" y="457200"/>
                </a:lnTo>
                <a:lnTo>
                  <a:pt x="1010132" y="0"/>
                </a:lnTo>
                <a:close/>
              </a:path>
            </a:pathLst>
          </a:custGeom>
          <a:solidFill>
            <a:srgbClr val="006747"/>
          </a:solidFill>
        </p:spPr>
        <p:txBody>
          <a:bodyPr wrap="square" lIns="0" tIns="0" rIns="0" bIns="0" rtlCol="0"/>
          <a:lstStyle/>
          <a:p>
            <a:endParaRPr/>
          </a:p>
        </p:txBody>
      </p:sp>
      <p:sp>
        <p:nvSpPr>
          <p:cNvPr id="34" name="object 34"/>
          <p:cNvSpPr txBox="1"/>
          <p:nvPr/>
        </p:nvSpPr>
        <p:spPr>
          <a:xfrm>
            <a:off x="418818" y="2455339"/>
            <a:ext cx="847725" cy="197490"/>
          </a:xfrm>
          <a:prstGeom prst="rect">
            <a:avLst/>
          </a:prstGeom>
        </p:spPr>
        <p:txBody>
          <a:bodyPr vert="horz" wrap="square" lIns="0" tIns="12700" rIns="0" bIns="0" rtlCol="0" anchor="t">
            <a:spAutoFit/>
          </a:bodyPr>
          <a:lstStyle/>
          <a:p>
            <a:pPr marL="12700" algn="ctr">
              <a:lnSpc>
                <a:spcPct val="100000"/>
              </a:lnSpc>
              <a:spcBef>
                <a:spcPts val="100"/>
              </a:spcBef>
            </a:pPr>
            <a:r>
              <a:rPr lang="en-US" sz="1200" b="1" spc="-10">
                <a:solidFill>
                  <a:srgbClr val="F0F0F0"/>
                </a:solidFill>
                <a:latin typeface="Arial"/>
                <a:cs typeface="Arial"/>
              </a:rPr>
              <a:t>Alberta</a:t>
            </a:r>
            <a:endParaRPr/>
          </a:p>
        </p:txBody>
      </p:sp>
      <p:sp>
        <p:nvSpPr>
          <p:cNvPr id="35" name="object 35"/>
          <p:cNvSpPr txBox="1"/>
          <p:nvPr/>
        </p:nvSpPr>
        <p:spPr>
          <a:xfrm>
            <a:off x="1389846" y="2451407"/>
            <a:ext cx="1270635" cy="227626"/>
          </a:xfrm>
          <a:prstGeom prst="rect">
            <a:avLst/>
          </a:prstGeom>
        </p:spPr>
        <p:txBody>
          <a:bodyPr vert="horz" wrap="square" lIns="0" tIns="12065" rIns="0" bIns="0" rtlCol="0" anchor="t">
            <a:spAutoFit/>
          </a:bodyPr>
          <a:lstStyle/>
          <a:p>
            <a:pPr marL="12700" algn="ctr">
              <a:lnSpc>
                <a:spcPct val="100000"/>
              </a:lnSpc>
              <a:spcBef>
                <a:spcPts val="95"/>
              </a:spcBef>
            </a:pPr>
            <a:r>
              <a:rPr lang="en-US" sz="1400">
                <a:latin typeface="Arial"/>
                <a:cs typeface="Arial"/>
              </a:rPr>
              <a:t>2</a:t>
            </a:r>
            <a:endParaRPr sz="1400"/>
          </a:p>
        </p:txBody>
      </p:sp>
      <p:sp>
        <p:nvSpPr>
          <p:cNvPr id="41" name="object 41"/>
          <p:cNvSpPr txBox="1"/>
          <p:nvPr/>
        </p:nvSpPr>
        <p:spPr>
          <a:xfrm>
            <a:off x="2865465" y="2461067"/>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1.731505</a:t>
            </a:r>
            <a:endParaRPr lang="en-US" sz="1400"/>
          </a:p>
        </p:txBody>
      </p:sp>
      <p:sp>
        <p:nvSpPr>
          <p:cNvPr id="42" name="object 42"/>
          <p:cNvSpPr txBox="1"/>
          <p:nvPr/>
        </p:nvSpPr>
        <p:spPr>
          <a:xfrm>
            <a:off x="6943870" y="2451660"/>
            <a:ext cx="1278255" cy="243015"/>
          </a:xfrm>
          <a:prstGeom prst="rect">
            <a:avLst/>
          </a:prstGeom>
        </p:spPr>
        <p:txBody>
          <a:bodyPr vert="horz" wrap="square" lIns="0" tIns="12065" rIns="0" bIns="0" rtlCol="0" anchor="t">
            <a:spAutoFit/>
          </a:bodyPr>
          <a:lstStyle/>
          <a:p>
            <a:pPr marL="12700" marR="5080">
              <a:spcBef>
                <a:spcPts val="95"/>
              </a:spcBef>
            </a:pPr>
            <a:r>
              <a:rPr lang="en-US" sz="1500" b="1" spc="-20">
                <a:solidFill>
                  <a:srgbClr val="FF0000"/>
                </a:solidFill>
                <a:latin typeface="Arial"/>
                <a:cs typeface="Arial"/>
              </a:rPr>
              <a:t>High Risk</a:t>
            </a:r>
            <a:endParaRPr sz="1500" b="1" spc="-20">
              <a:solidFill>
                <a:srgbClr val="FF0000"/>
              </a:solidFill>
              <a:latin typeface="Arial"/>
              <a:cs typeface="Arial"/>
            </a:endParaRPr>
          </a:p>
        </p:txBody>
      </p:sp>
      <p:sp>
        <p:nvSpPr>
          <p:cNvPr id="59" name="object 59"/>
          <p:cNvSpPr/>
          <p:nvPr/>
        </p:nvSpPr>
        <p:spPr>
          <a:xfrm>
            <a:off x="345118" y="2222368"/>
            <a:ext cx="7859983" cy="28222"/>
          </a:xfrm>
          <a:custGeom>
            <a:avLst/>
            <a:gdLst/>
            <a:ahLst/>
            <a:cxnLst/>
            <a:rect l="l" t="t" r="r" b="b"/>
            <a:pathLst>
              <a:path w="11971020">
                <a:moveTo>
                  <a:pt x="0" y="0"/>
                </a:moveTo>
                <a:lnTo>
                  <a:pt x="11970880" y="0"/>
                </a:lnTo>
              </a:path>
            </a:pathLst>
          </a:custGeom>
          <a:ln w="6350">
            <a:solidFill>
              <a:srgbClr val="000000"/>
            </a:solidFill>
          </a:ln>
        </p:spPr>
        <p:txBody>
          <a:bodyPr wrap="square" lIns="0" tIns="0" rIns="0" bIns="0" rtlCol="0"/>
          <a:lstStyle/>
          <a:p>
            <a:endParaRPr/>
          </a:p>
        </p:txBody>
      </p:sp>
      <p:sp>
        <p:nvSpPr>
          <p:cNvPr id="77" name="object 16">
            <a:extLst>
              <a:ext uri="{FF2B5EF4-FFF2-40B4-BE49-F238E27FC236}">
                <a16:creationId xmlns:a16="http://schemas.microsoft.com/office/drawing/2014/main" id="{B414CF0F-21ED-2F3B-5612-810D86634EAA}"/>
              </a:ext>
            </a:extLst>
          </p:cNvPr>
          <p:cNvSpPr txBox="1"/>
          <p:nvPr/>
        </p:nvSpPr>
        <p:spPr>
          <a:xfrm>
            <a:off x="292737" y="727426"/>
            <a:ext cx="8144227" cy="936154"/>
          </a:xfrm>
          <a:prstGeom prst="rect">
            <a:avLst/>
          </a:prstGeom>
        </p:spPr>
        <p:txBody>
          <a:bodyPr vert="horz" wrap="square" lIns="0" tIns="12700" rIns="0" bIns="0" rtlCol="0" anchor="t">
            <a:spAutoFit/>
          </a:bodyPr>
          <a:lstStyle/>
          <a:p>
            <a:pPr marL="12700" marR="5080" algn="just">
              <a:spcBef>
                <a:spcPts val="100"/>
              </a:spcBef>
            </a:pPr>
            <a:r>
              <a:rPr lang="en-US" sz="1500" spc="-10">
                <a:latin typeface="DM Sans"/>
              </a:rPr>
              <a:t>Fire events pose a serious threat to both </a:t>
            </a:r>
            <a:r>
              <a:rPr lang="en-US" sz="1500" b="1" spc="-10">
                <a:latin typeface="DM Sans"/>
              </a:rPr>
              <a:t>solar and wind farms</a:t>
            </a:r>
            <a:r>
              <a:rPr lang="en-US" sz="1500" spc="-10">
                <a:latin typeface="DM Sans"/>
              </a:rPr>
              <a:t>, primarily due to </a:t>
            </a:r>
            <a:r>
              <a:rPr lang="en-US" sz="1500" b="1" spc="-10">
                <a:latin typeface="DM Sans"/>
              </a:rPr>
              <a:t>high temperatures</a:t>
            </a:r>
            <a:r>
              <a:rPr lang="en-US" sz="1500" spc="-10">
                <a:latin typeface="DM Sans"/>
              </a:rPr>
              <a:t>, </a:t>
            </a:r>
            <a:r>
              <a:rPr lang="en-US" sz="1500" b="1" spc="-10">
                <a:latin typeface="DM Sans"/>
              </a:rPr>
              <a:t>battery storage vulnerability</a:t>
            </a:r>
            <a:r>
              <a:rPr lang="en-US" sz="1500" spc="-10">
                <a:latin typeface="DM Sans"/>
              </a:rPr>
              <a:t>, and </a:t>
            </a:r>
            <a:r>
              <a:rPr lang="en-US" sz="1500" b="1" spc="-10">
                <a:latin typeface="DM Sans"/>
              </a:rPr>
              <a:t>high-voltage electrical components</a:t>
            </a:r>
            <a:r>
              <a:rPr lang="en-US" sz="1500" spc="-10">
                <a:latin typeface="DM Sans"/>
              </a:rPr>
              <a:t>. Damage from wildfires can result in costly replacements of solar panels, inverters, or wind turbines, making fire a major financial and operational risk for renewable infrastructure.</a:t>
            </a:r>
            <a:endParaRPr lang="en-US" sz="1500">
              <a:latin typeface="DM Sans"/>
            </a:endParaRPr>
          </a:p>
        </p:txBody>
      </p:sp>
      <p:sp>
        <p:nvSpPr>
          <p:cNvPr id="76" name="object 59">
            <a:extLst>
              <a:ext uri="{FF2B5EF4-FFF2-40B4-BE49-F238E27FC236}">
                <a16:creationId xmlns:a16="http://schemas.microsoft.com/office/drawing/2014/main" id="{FD617162-FEFA-1422-054F-FE25D5E1EF26}"/>
              </a:ext>
            </a:extLst>
          </p:cNvPr>
          <p:cNvSpPr/>
          <p:nvPr/>
        </p:nvSpPr>
        <p:spPr>
          <a:xfrm>
            <a:off x="345117" y="3106665"/>
            <a:ext cx="7859983" cy="28222"/>
          </a:xfrm>
          <a:custGeom>
            <a:avLst/>
            <a:gdLst/>
            <a:ahLst/>
            <a:cxnLst/>
            <a:rect l="l" t="t" r="r" b="b"/>
            <a:pathLst>
              <a:path w="11971020">
                <a:moveTo>
                  <a:pt x="0" y="0"/>
                </a:moveTo>
                <a:lnTo>
                  <a:pt x="11970880" y="0"/>
                </a:lnTo>
              </a:path>
            </a:pathLst>
          </a:custGeom>
          <a:ln w="6350">
            <a:solidFill>
              <a:srgbClr val="000000"/>
            </a:solidFill>
          </a:ln>
        </p:spPr>
        <p:txBody>
          <a:bodyPr wrap="square" lIns="0" tIns="0" rIns="0" bIns="0" rtlCol="0"/>
          <a:lstStyle/>
          <a:p>
            <a:endParaRPr/>
          </a:p>
        </p:txBody>
      </p:sp>
      <p:sp>
        <p:nvSpPr>
          <p:cNvPr id="78" name="object 59">
            <a:extLst>
              <a:ext uri="{FF2B5EF4-FFF2-40B4-BE49-F238E27FC236}">
                <a16:creationId xmlns:a16="http://schemas.microsoft.com/office/drawing/2014/main" id="{7545021F-44D8-3D61-BF03-C948FAF69583}"/>
              </a:ext>
            </a:extLst>
          </p:cNvPr>
          <p:cNvSpPr/>
          <p:nvPr/>
        </p:nvSpPr>
        <p:spPr>
          <a:xfrm>
            <a:off x="335709" y="3783998"/>
            <a:ext cx="7859983" cy="28222"/>
          </a:xfrm>
          <a:custGeom>
            <a:avLst/>
            <a:gdLst/>
            <a:ahLst/>
            <a:cxnLst/>
            <a:rect l="l" t="t" r="r" b="b"/>
            <a:pathLst>
              <a:path w="11971020">
                <a:moveTo>
                  <a:pt x="0" y="0"/>
                </a:moveTo>
                <a:lnTo>
                  <a:pt x="11970880" y="0"/>
                </a:lnTo>
              </a:path>
            </a:pathLst>
          </a:custGeom>
          <a:ln w="6350">
            <a:solidFill>
              <a:srgbClr val="000000"/>
            </a:solidFill>
          </a:ln>
        </p:spPr>
        <p:txBody>
          <a:bodyPr wrap="square" lIns="0" tIns="0" rIns="0" bIns="0" rtlCol="0"/>
          <a:lstStyle/>
          <a:p>
            <a:endParaRPr/>
          </a:p>
        </p:txBody>
      </p:sp>
      <p:sp>
        <p:nvSpPr>
          <p:cNvPr id="79" name="object 59">
            <a:extLst>
              <a:ext uri="{FF2B5EF4-FFF2-40B4-BE49-F238E27FC236}">
                <a16:creationId xmlns:a16="http://schemas.microsoft.com/office/drawing/2014/main" id="{C52AEBB3-563A-3FD1-1552-D0AD803ABFD1}"/>
              </a:ext>
            </a:extLst>
          </p:cNvPr>
          <p:cNvSpPr/>
          <p:nvPr/>
        </p:nvSpPr>
        <p:spPr>
          <a:xfrm>
            <a:off x="335709" y="4404887"/>
            <a:ext cx="7859983" cy="28222"/>
          </a:xfrm>
          <a:custGeom>
            <a:avLst/>
            <a:gdLst/>
            <a:ahLst/>
            <a:cxnLst/>
            <a:rect l="l" t="t" r="r" b="b"/>
            <a:pathLst>
              <a:path w="11971020">
                <a:moveTo>
                  <a:pt x="0" y="0"/>
                </a:moveTo>
                <a:lnTo>
                  <a:pt x="11970880" y="0"/>
                </a:lnTo>
              </a:path>
            </a:pathLst>
          </a:custGeom>
          <a:ln w="6350">
            <a:solidFill>
              <a:srgbClr val="000000"/>
            </a:solidFill>
          </a:ln>
        </p:spPr>
        <p:txBody>
          <a:bodyPr wrap="square" lIns="0" tIns="0" rIns="0" bIns="0" rtlCol="0"/>
          <a:lstStyle/>
          <a:p>
            <a:endParaRPr/>
          </a:p>
        </p:txBody>
      </p:sp>
      <p:sp>
        <p:nvSpPr>
          <p:cNvPr id="81" name="object 33">
            <a:extLst>
              <a:ext uri="{FF2B5EF4-FFF2-40B4-BE49-F238E27FC236}">
                <a16:creationId xmlns:a16="http://schemas.microsoft.com/office/drawing/2014/main" id="{CBC4CFC0-078A-1293-DBC5-082794199492}"/>
              </a:ext>
            </a:extLst>
          </p:cNvPr>
          <p:cNvSpPr/>
          <p:nvPr/>
        </p:nvSpPr>
        <p:spPr>
          <a:xfrm>
            <a:off x="354000" y="3238838"/>
            <a:ext cx="1010285" cy="457200"/>
          </a:xfrm>
          <a:custGeom>
            <a:avLst/>
            <a:gdLst/>
            <a:ahLst/>
            <a:cxnLst/>
            <a:rect l="l" t="t" r="r" b="b"/>
            <a:pathLst>
              <a:path w="1010285" h="457200">
                <a:moveTo>
                  <a:pt x="1010132" y="0"/>
                </a:moveTo>
                <a:lnTo>
                  <a:pt x="0" y="0"/>
                </a:lnTo>
                <a:lnTo>
                  <a:pt x="0" y="457200"/>
                </a:lnTo>
                <a:lnTo>
                  <a:pt x="1010132" y="457200"/>
                </a:lnTo>
                <a:lnTo>
                  <a:pt x="1010132" y="0"/>
                </a:lnTo>
                <a:close/>
              </a:path>
            </a:pathLst>
          </a:custGeom>
          <a:solidFill>
            <a:srgbClr val="006747"/>
          </a:solidFill>
        </p:spPr>
        <p:txBody>
          <a:bodyPr wrap="square" lIns="0" tIns="0" rIns="0" bIns="0" rtlCol="0"/>
          <a:lstStyle/>
          <a:p>
            <a:endParaRPr/>
          </a:p>
        </p:txBody>
      </p:sp>
      <p:sp>
        <p:nvSpPr>
          <p:cNvPr id="82" name="object 34">
            <a:extLst>
              <a:ext uri="{FF2B5EF4-FFF2-40B4-BE49-F238E27FC236}">
                <a16:creationId xmlns:a16="http://schemas.microsoft.com/office/drawing/2014/main" id="{A272DFB6-1931-574F-E564-29104F65DC5D}"/>
              </a:ext>
            </a:extLst>
          </p:cNvPr>
          <p:cNvSpPr txBox="1"/>
          <p:nvPr/>
        </p:nvSpPr>
        <p:spPr>
          <a:xfrm>
            <a:off x="437633" y="3254969"/>
            <a:ext cx="847725" cy="382156"/>
          </a:xfrm>
          <a:prstGeom prst="rect">
            <a:avLst/>
          </a:prstGeom>
        </p:spPr>
        <p:txBody>
          <a:bodyPr vert="horz" wrap="square" lIns="0" tIns="12700" rIns="0" bIns="0" rtlCol="0" anchor="t">
            <a:spAutoFit/>
          </a:bodyPr>
          <a:lstStyle/>
          <a:p>
            <a:pPr marL="12700" algn="ctr">
              <a:spcBef>
                <a:spcPts val="100"/>
              </a:spcBef>
            </a:pPr>
            <a:r>
              <a:rPr lang="en-US" sz="1200" b="1" spc="-10">
                <a:solidFill>
                  <a:srgbClr val="F0F0F0"/>
                </a:solidFill>
                <a:latin typeface="Arial"/>
                <a:cs typeface="Arial"/>
              </a:rPr>
              <a:t>British Columbia</a:t>
            </a:r>
            <a:endParaRPr/>
          </a:p>
        </p:txBody>
      </p:sp>
      <p:sp>
        <p:nvSpPr>
          <p:cNvPr id="83" name="object 33">
            <a:extLst>
              <a:ext uri="{FF2B5EF4-FFF2-40B4-BE49-F238E27FC236}">
                <a16:creationId xmlns:a16="http://schemas.microsoft.com/office/drawing/2014/main" id="{20AAC00A-0EC5-51F6-1617-0C4851FCFC3F}"/>
              </a:ext>
            </a:extLst>
          </p:cNvPr>
          <p:cNvSpPr/>
          <p:nvPr/>
        </p:nvSpPr>
        <p:spPr>
          <a:xfrm>
            <a:off x="344592" y="3878542"/>
            <a:ext cx="1010285" cy="457200"/>
          </a:xfrm>
          <a:custGeom>
            <a:avLst/>
            <a:gdLst/>
            <a:ahLst/>
            <a:cxnLst/>
            <a:rect l="l" t="t" r="r" b="b"/>
            <a:pathLst>
              <a:path w="1010285" h="457200">
                <a:moveTo>
                  <a:pt x="1010132" y="0"/>
                </a:moveTo>
                <a:lnTo>
                  <a:pt x="0" y="0"/>
                </a:lnTo>
                <a:lnTo>
                  <a:pt x="0" y="457200"/>
                </a:lnTo>
                <a:lnTo>
                  <a:pt x="1010132" y="457200"/>
                </a:lnTo>
                <a:lnTo>
                  <a:pt x="1010132" y="0"/>
                </a:lnTo>
                <a:close/>
              </a:path>
            </a:pathLst>
          </a:custGeom>
          <a:solidFill>
            <a:srgbClr val="006747"/>
          </a:solidFill>
        </p:spPr>
        <p:txBody>
          <a:bodyPr wrap="square" lIns="0" tIns="0" rIns="0" bIns="0" rtlCol="0"/>
          <a:lstStyle/>
          <a:p>
            <a:endParaRPr/>
          </a:p>
        </p:txBody>
      </p:sp>
      <p:sp>
        <p:nvSpPr>
          <p:cNvPr id="84" name="object 34">
            <a:extLst>
              <a:ext uri="{FF2B5EF4-FFF2-40B4-BE49-F238E27FC236}">
                <a16:creationId xmlns:a16="http://schemas.microsoft.com/office/drawing/2014/main" id="{8E608D5F-B0CA-D31B-AC0F-74BDF71DBDC4}"/>
              </a:ext>
            </a:extLst>
          </p:cNvPr>
          <p:cNvSpPr txBox="1"/>
          <p:nvPr/>
        </p:nvSpPr>
        <p:spPr>
          <a:xfrm>
            <a:off x="409410" y="4007561"/>
            <a:ext cx="847725" cy="197490"/>
          </a:xfrm>
          <a:prstGeom prst="rect">
            <a:avLst/>
          </a:prstGeom>
        </p:spPr>
        <p:txBody>
          <a:bodyPr vert="horz" wrap="square" lIns="0" tIns="12700" rIns="0" bIns="0" rtlCol="0" anchor="t">
            <a:spAutoFit/>
          </a:bodyPr>
          <a:lstStyle/>
          <a:p>
            <a:pPr marL="12700" algn="ctr">
              <a:lnSpc>
                <a:spcPct val="100000"/>
              </a:lnSpc>
              <a:spcBef>
                <a:spcPts val="100"/>
              </a:spcBef>
            </a:pPr>
            <a:r>
              <a:rPr lang="en-US" sz="1200" b="1" spc="-10">
                <a:solidFill>
                  <a:srgbClr val="F0F0F0"/>
                </a:solidFill>
                <a:latin typeface="Arial"/>
                <a:cs typeface="Arial"/>
              </a:rPr>
              <a:t>Maritimes</a:t>
            </a:r>
            <a:endParaRPr/>
          </a:p>
        </p:txBody>
      </p:sp>
      <p:sp>
        <p:nvSpPr>
          <p:cNvPr id="85" name="object 33">
            <a:extLst>
              <a:ext uri="{FF2B5EF4-FFF2-40B4-BE49-F238E27FC236}">
                <a16:creationId xmlns:a16="http://schemas.microsoft.com/office/drawing/2014/main" id="{91836D19-40EF-92C2-74C8-86EEFF03CDFF}"/>
              </a:ext>
            </a:extLst>
          </p:cNvPr>
          <p:cNvSpPr/>
          <p:nvPr/>
        </p:nvSpPr>
        <p:spPr>
          <a:xfrm>
            <a:off x="335184" y="4546468"/>
            <a:ext cx="1010285" cy="457200"/>
          </a:xfrm>
          <a:custGeom>
            <a:avLst/>
            <a:gdLst/>
            <a:ahLst/>
            <a:cxnLst/>
            <a:rect l="l" t="t" r="r" b="b"/>
            <a:pathLst>
              <a:path w="1010285" h="457200">
                <a:moveTo>
                  <a:pt x="1010132" y="0"/>
                </a:moveTo>
                <a:lnTo>
                  <a:pt x="0" y="0"/>
                </a:lnTo>
                <a:lnTo>
                  <a:pt x="0" y="457200"/>
                </a:lnTo>
                <a:lnTo>
                  <a:pt x="1010132" y="457200"/>
                </a:lnTo>
                <a:lnTo>
                  <a:pt x="1010132" y="0"/>
                </a:lnTo>
                <a:close/>
              </a:path>
            </a:pathLst>
          </a:custGeom>
          <a:solidFill>
            <a:srgbClr val="006747"/>
          </a:solidFill>
        </p:spPr>
        <p:txBody>
          <a:bodyPr wrap="square" lIns="0" tIns="0" rIns="0" bIns="0" rtlCol="0"/>
          <a:lstStyle/>
          <a:p>
            <a:endParaRPr/>
          </a:p>
        </p:txBody>
      </p:sp>
      <p:sp>
        <p:nvSpPr>
          <p:cNvPr id="86" name="object 34">
            <a:extLst>
              <a:ext uri="{FF2B5EF4-FFF2-40B4-BE49-F238E27FC236}">
                <a16:creationId xmlns:a16="http://schemas.microsoft.com/office/drawing/2014/main" id="{7BADB098-A734-9D4C-91FE-995BBF8E2D60}"/>
              </a:ext>
            </a:extLst>
          </p:cNvPr>
          <p:cNvSpPr txBox="1"/>
          <p:nvPr/>
        </p:nvSpPr>
        <p:spPr>
          <a:xfrm>
            <a:off x="400003" y="4675487"/>
            <a:ext cx="847725" cy="197490"/>
          </a:xfrm>
          <a:prstGeom prst="rect">
            <a:avLst/>
          </a:prstGeom>
        </p:spPr>
        <p:txBody>
          <a:bodyPr vert="horz" wrap="square" lIns="0" tIns="12700" rIns="0" bIns="0" rtlCol="0" anchor="t">
            <a:spAutoFit/>
          </a:bodyPr>
          <a:lstStyle/>
          <a:p>
            <a:pPr marL="12700" algn="ctr">
              <a:lnSpc>
                <a:spcPct val="100000"/>
              </a:lnSpc>
              <a:spcBef>
                <a:spcPts val="100"/>
              </a:spcBef>
            </a:pPr>
            <a:r>
              <a:rPr lang="en-US" sz="1200" b="1" spc="-10">
                <a:solidFill>
                  <a:srgbClr val="F0F0F0"/>
                </a:solidFill>
                <a:latin typeface="Arial"/>
                <a:cs typeface="Arial"/>
              </a:rPr>
              <a:t>Prairies</a:t>
            </a:r>
            <a:endParaRPr/>
          </a:p>
        </p:txBody>
      </p:sp>
      <p:sp>
        <p:nvSpPr>
          <p:cNvPr id="87" name="object 35">
            <a:extLst>
              <a:ext uri="{FF2B5EF4-FFF2-40B4-BE49-F238E27FC236}">
                <a16:creationId xmlns:a16="http://schemas.microsoft.com/office/drawing/2014/main" id="{C5E7080E-5DE6-C290-6F7C-C1C17F65DBDB}"/>
              </a:ext>
            </a:extLst>
          </p:cNvPr>
          <p:cNvSpPr txBox="1"/>
          <p:nvPr/>
        </p:nvSpPr>
        <p:spPr>
          <a:xfrm>
            <a:off x="1389846" y="3975406"/>
            <a:ext cx="1270635" cy="227626"/>
          </a:xfrm>
          <a:prstGeom prst="rect">
            <a:avLst/>
          </a:prstGeom>
        </p:spPr>
        <p:txBody>
          <a:bodyPr vert="horz" wrap="square" lIns="0" tIns="12065" rIns="0" bIns="0" rtlCol="0" anchor="t">
            <a:spAutoFit/>
          </a:bodyPr>
          <a:lstStyle/>
          <a:p>
            <a:pPr marL="12700" algn="ctr">
              <a:lnSpc>
                <a:spcPct val="100000"/>
              </a:lnSpc>
              <a:spcBef>
                <a:spcPts val="95"/>
              </a:spcBef>
            </a:pPr>
            <a:r>
              <a:rPr lang="en-US" sz="1400">
                <a:latin typeface="Arial"/>
                <a:cs typeface="Arial"/>
              </a:rPr>
              <a:t>2</a:t>
            </a:r>
            <a:endParaRPr sz="1400"/>
          </a:p>
        </p:txBody>
      </p:sp>
      <p:sp>
        <p:nvSpPr>
          <p:cNvPr id="88" name="object 35">
            <a:extLst>
              <a:ext uri="{FF2B5EF4-FFF2-40B4-BE49-F238E27FC236}">
                <a16:creationId xmlns:a16="http://schemas.microsoft.com/office/drawing/2014/main" id="{E1693C5E-BF0D-99A6-F604-4C73149A4EF9}"/>
              </a:ext>
            </a:extLst>
          </p:cNvPr>
          <p:cNvSpPr txBox="1"/>
          <p:nvPr/>
        </p:nvSpPr>
        <p:spPr>
          <a:xfrm>
            <a:off x="1389846" y="4671554"/>
            <a:ext cx="1270635" cy="227626"/>
          </a:xfrm>
          <a:prstGeom prst="rect">
            <a:avLst/>
          </a:prstGeom>
        </p:spPr>
        <p:txBody>
          <a:bodyPr vert="horz" wrap="square" lIns="0" tIns="12065" rIns="0" bIns="0" rtlCol="0" anchor="t">
            <a:spAutoFit/>
          </a:bodyPr>
          <a:lstStyle/>
          <a:p>
            <a:pPr marL="12700" algn="ctr">
              <a:lnSpc>
                <a:spcPct val="100000"/>
              </a:lnSpc>
              <a:spcBef>
                <a:spcPts val="95"/>
              </a:spcBef>
            </a:pPr>
            <a:r>
              <a:rPr lang="en-US" sz="1400">
                <a:latin typeface="Arial"/>
                <a:cs typeface="Arial"/>
              </a:rPr>
              <a:t>2</a:t>
            </a:r>
            <a:endParaRPr sz="1400"/>
          </a:p>
        </p:txBody>
      </p:sp>
      <p:sp>
        <p:nvSpPr>
          <p:cNvPr id="91" name="object 41">
            <a:extLst>
              <a:ext uri="{FF2B5EF4-FFF2-40B4-BE49-F238E27FC236}">
                <a16:creationId xmlns:a16="http://schemas.microsoft.com/office/drawing/2014/main" id="{2FD58E3E-5255-1841-1666-35F17F14012C}"/>
              </a:ext>
            </a:extLst>
          </p:cNvPr>
          <p:cNvSpPr txBox="1"/>
          <p:nvPr/>
        </p:nvSpPr>
        <p:spPr>
          <a:xfrm>
            <a:off x="2865465" y="3345363"/>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0.442478</a:t>
            </a:r>
            <a:endParaRPr lang="en-US"/>
          </a:p>
        </p:txBody>
      </p:sp>
      <p:sp>
        <p:nvSpPr>
          <p:cNvPr id="92" name="object 41">
            <a:extLst>
              <a:ext uri="{FF2B5EF4-FFF2-40B4-BE49-F238E27FC236}">
                <a16:creationId xmlns:a16="http://schemas.microsoft.com/office/drawing/2014/main" id="{E276E83E-E098-4886-20D7-D7884A65AB3F}"/>
              </a:ext>
            </a:extLst>
          </p:cNvPr>
          <p:cNvSpPr txBox="1"/>
          <p:nvPr/>
        </p:nvSpPr>
        <p:spPr>
          <a:xfrm>
            <a:off x="2865465" y="3994474"/>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0.13576</a:t>
            </a:r>
            <a:endParaRPr lang="en-US"/>
          </a:p>
        </p:txBody>
      </p:sp>
      <p:sp>
        <p:nvSpPr>
          <p:cNvPr id="93" name="object 41">
            <a:extLst>
              <a:ext uri="{FF2B5EF4-FFF2-40B4-BE49-F238E27FC236}">
                <a16:creationId xmlns:a16="http://schemas.microsoft.com/office/drawing/2014/main" id="{FA2FA61B-71C2-8475-2D7D-24205D742303}"/>
              </a:ext>
            </a:extLst>
          </p:cNvPr>
          <p:cNvSpPr txBox="1"/>
          <p:nvPr/>
        </p:nvSpPr>
        <p:spPr>
          <a:xfrm>
            <a:off x="2865465" y="4671807"/>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0.066205</a:t>
            </a:r>
            <a:endParaRPr lang="en-US"/>
          </a:p>
        </p:txBody>
      </p:sp>
      <p:sp>
        <p:nvSpPr>
          <p:cNvPr id="94" name="object 41">
            <a:extLst>
              <a:ext uri="{FF2B5EF4-FFF2-40B4-BE49-F238E27FC236}">
                <a16:creationId xmlns:a16="http://schemas.microsoft.com/office/drawing/2014/main" id="{6DC29CDF-BD14-4470-28B3-795D5509DEC1}"/>
              </a:ext>
            </a:extLst>
          </p:cNvPr>
          <p:cNvSpPr txBox="1"/>
          <p:nvPr/>
        </p:nvSpPr>
        <p:spPr>
          <a:xfrm>
            <a:off x="4173094" y="2461067"/>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280,732</a:t>
            </a:r>
          </a:p>
        </p:txBody>
      </p:sp>
      <p:sp>
        <p:nvSpPr>
          <p:cNvPr id="95" name="object 41">
            <a:extLst>
              <a:ext uri="{FF2B5EF4-FFF2-40B4-BE49-F238E27FC236}">
                <a16:creationId xmlns:a16="http://schemas.microsoft.com/office/drawing/2014/main" id="{FD2CA6EC-300B-146B-8832-034315BA5061}"/>
              </a:ext>
            </a:extLst>
          </p:cNvPr>
          <p:cNvSpPr txBox="1"/>
          <p:nvPr/>
        </p:nvSpPr>
        <p:spPr>
          <a:xfrm>
            <a:off x="4173094" y="3354770"/>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65,388</a:t>
            </a:r>
            <a:endParaRPr lang="en-US"/>
          </a:p>
        </p:txBody>
      </p:sp>
      <p:sp>
        <p:nvSpPr>
          <p:cNvPr id="96" name="object 41">
            <a:extLst>
              <a:ext uri="{FF2B5EF4-FFF2-40B4-BE49-F238E27FC236}">
                <a16:creationId xmlns:a16="http://schemas.microsoft.com/office/drawing/2014/main" id="{1B000B8C-1299-E547-8CD5-7FDECD1BBCDC}"/>
              </a:ext>
            </a:extLst>
          </p:cNvPr>
          <p:cNvSpPr txBox="1"/>
          <p:nvPr/>
        </p:nvSpPr>
        <p:spPr>
          <a:xfrm>
            <a:off x="4173094" y="3975659"/>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15,027</a:t>
            </a:r>
            <a:endParaRPr lang="en-US"/>
          </a:p>
        </p:txBody>
      </p:sp>
      <p:sp>
        <p:nvSpPr>
          <p:cNvPr id="97" name="object 41">
            <a:extLst>
              <a:ext uri="{FF2B5EF4-FFF2-40B4-BE49-F238E27FC236}">
                <a16:creationId xmlns:a16="http://schemas.microsoft.com/office/drawing/2014/main" id="{B402BAB2-7A90-5462-ADEC-C1E3ACF8BAA9}"/>
              </a:ext>
            </a:extLst>
          </p:cNvPr>
          <p:cNvSpPr txBox="1"/>
          <p:nvPr/>
        </p:nvSpPr>
        <p:spPr>
          <a:xfrm>
            <a:off x="4173094" y="4671807"/>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46,596</a:t>
            </a:r>
            <a:endParaRPr lang="en-US"/>
          </a:p>
        </p:txBody>
      </p:sp>
      <p:sp>
        <p:nvSpPr>
          <p:cNvPr id="98" name="object 41">
            <a:extLst>
              <a:ext uri="{FF2B5EF4-FFF2-40B4-BE49-F238E27FC236}">
                <a16:creationId xmlns:a16="http://schemas.microsoft.com/office/drawing/2014/main" id="{529787D6-D2E2-0C63-BEEC-C6B7D9598C34}"/>
              </a:ext>
            </a:extLst>
          </p:cNvPr>
          <p:cNvSpPr txBox="1"/>
          <p:nvPr/>
        </p:nvSpPr>
        <p:spPr>
          <a:xfrm>
            <a:off x="5584205" y="2461067"/>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1,692</a:t>
            </a:r>
          </a:p>
        </p:txBody>
      </p:sp>
      <p:sp>
        <p:nvSpPr>
          <p:cNvPr id="99" name="object 41">
            <a:extLst>
              <a:ext uri="{FF2B5EF4-FFF2-40B4-BE49-F238E27FC236}">
                <a16:creationId xmlns:a16="http://schemas.microsoft.com/office/drawing/2014/main" id="{43429DB8-F1FA-8862-5ED9-09E27D1B7CB7}"/>
              </a:ext>
            </a:extLst>
          </p:cNvPr>
          <p:cNvSpPr txBox="1"/>
          <p:nvPr/>
        </p:nvSpPr>
        <p:spPr>
          <a:xfrm>
            <a:off x="5584205" y="3354770"/>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1,013</a:t>
            </a:r>
          </a:p>
        </p:txBody>
      </p:sp>
      <p:sp>
        <p:nvSpPr>
          <p:cNvPr id="100" name="object 41">
            <a:extLst>
              <a:ext uri="{FF2B5EF4-FFF2-40B4-BE49-F238E27FC236}">
                <a16:creationId xmlns:a16="http://schemas.microsoft.com/office/drawing/2014/main" id="{74605FC5-D921-2297-FCC2-8B6C28C98804}"/>
              </a:ext>
            </a:extLst>
          </p:cNvPr>
          <p:cNvSpPr txBox="1"/>
          <p:nvPr/>
        </p:nvSpPr>
        <p:spPr>
          <a:xfrm>
            <a:off x="5584205" y="3975659"/>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731</a:t>
            </a:r>
          </a:p>
        </p:txBody>
      </p:sp>
      <p:sp>
        <p:nvSpPr>
          <p:cNvPr id="101" name="object 41">
            <a:extLst>
              <a:ext uri="{FF2B5EF4-FFF2-40B4-BE49-F238E27FC236}">
                <a16:creationId xmlns:a16="http://schemas.microsoft.com/office/drawing/2014/main" id="{5D6735A2-3B6E-D645-6580-BA8C97DC63C9}"/>
              </a:ext>
            </a:extLst>
          </p:cNvPr>
          <p:cNvSpPr txBox="1"/>
          <p:nvPr/>
        </p:nvSpPr>
        <p:spPr>
          <a:xfrm>
            <a:off x="5584205" y="4643585"/>
            <a:ext cx="1004569" cy="227626"/>
          </a:xfrm>
          <a:prstGeom prst="rect">
            <a:avLst/>
          </a:prstGeom>
        </p:spPr>
        <p:txBody>
          <a:bodyPr vert="horz" wrap="square" lIns="0" tIns="12065" rIns="0" bIns="0" rtlCol="0" anchor="t">
            <a:spAutoFit/>
          </a:bodyPr>
          <a:lstStyle/>
          <a:p>
            <a:pPr marL="12700" marR="107950" algn="l">
              <a:spcBef>
                <a:spcPts val="95"/>
              </a:spcBef>
            </a:pPr>
            <a:r>
              <a:rPr lang="en-US" sz="1400">
                <a:latin typeface="Arial"/>
                <a:cs typeface="Arial"/>
              </a:rPr>
              <a:t>1,788</a:t>
            </a:r>
          </a:p>
        </p:txBody>
      </p:sp>
      <p:sp>
        <p:nvSpPr>
          <p:cNvPr id="103" name="object 42">
            <a:extLst>
              <a:ext uri="{FF2B5EF4-FFF2-40B4-BE49-F238E27FC236}">
                <a16:creationId xmlns:a16="http://schemas.microsoft.com/office/drawing/2014/main" id="{107CF52E-961C-57A4-DA92-A41DD3AC3056}"/>
              </a:ext>
            </a:extLst>
          </p:cNvPr>
          <p:cNvSpPr txBox="1"/>
          <p:nvPr/>
        </p:nvSpPr>
        <p:spPr>
          <a:xfrm>
            <a:off x="6953278" y="3335956"/>
            <a:ext cx="1466402" cy="243015"/>
          </a:xfrm>
          <a:prstGeom prst="rect">
            <a:avLst/>
          </a:prstGeom>
        </p:spPr>
        <p:txBody>
          <a:bodyPr vert="horz" wrap="square" lIns="0" tIns="12065" rIns="0" bIns="0" rtlCol="0" anchor="t">
            <a:spAutoFit/>
          </a:bodyPr>
          <a:lstStyle/>
          <a:p>
            <a:pPr marL="12700" marR="5080">
              <a:spcBef>
                <a:spcPts val="95"/>
              </a:spcBef>
            </a:pPr>
            <a:r>
              <a:rPr lang="en-US" sz="1500" b="1" spc="-20">
                <a:solidFill>
                  <a:srgbClr val="FFC000"/>
                </a:solidFill>
                <a:latin typeface="Arial"/>
                <a:cs typeface="Arial"/>
              </a:rPr>
              <a:t>Moderate Risk</a:t>
            </a:r>
            <a:endParaRPr lang="en-US">
              <a:solidFill>
                <a:srgbClr val="FFC000"/>
              </a:solidFill>
            </a:endParaRPr>
          </a:p>
        </p:txBody>
      </p:sp>
      <p:sp>
        <p:nvSpPr>
          <p:cNvPr id="104" name="object 42">
            <a:extLst>
              <a:ext uri="{FF2B5EF4-FFF2-40B4-BE49-F238E27FC236}">
                <a16:creationId xmlns:a16="http://schemas.microsoft.com/office/drawing/2014/main" id="{01919B04-6ADB-4424-3FDF-8B61E4DC2602}"/>
              </a:ext>
            </a:extLst>
          </p:cNvPr>
          <p:cNvSpPr txBox="1"/>
          <p:nvPr/>
        </p:nvSpPr>
        <p:spPr>
          <a:xfrm>
            <a:off x="6943870" y="3975660"/>
            <a:ext cx="1278255" cy="243015"/>
          </a:xfrm>
          <a:prstGeom prst="rect">
            <a:avLst/>
          </a:prstGeom>
        </p:spPr>
        <p:txBody>
          <a:bodyPr vert="horz" wrap="square" lIns="0" tIns="12065" rIns="0" bIns="0" rtlCol="0" anchor="t">
            <a:spAutoFit/>
          </a:bodyPr>
          <a:lstStyle/>
          <a:p>
            <a:pPr marL="12700" marR="5080">
              <a:spcBef>
                <a:spcPts val="95"/>
              </a:spcBef>
            </a:pPr>
            <a:r>
              <a:rPr lang="en-US" sz="1500" b="1" spc="-20">
                <a:solidFill>
                  <a:srgbClr val="00B050"/>
                </a:solidFill>
                <a:latin typeface="Arial"/>
                <a:cs typeface="Arial"/>
              </a:rPr>
              <a:t>Low Risk </a:t>
            </a:r>
            <a:endParaRPr lang="en-US">
              <a:solidFill>
                <a:srgbClr val="00B050"/>
              </a:solidFill>
            </a:endParaRPr>
          </a:p>
        </p:txBody>
      </p:sp>
      <p:sp>
        <p:nvSpPr>
          <p:cNvPr id="105" name="object 42">
            <a:extLst>
              <a:ext uri="{FF2B5EF4-FFF2-40B4-BE49-F238E27FC236}">
                <a16:creationId xmlns:a16="http://schemas.microsoft.com/office/drawing/2014/main" id="{2A486FB0-CCF1-E0CF-D6E7-C49587DFFD1B}"/>
              </a:ext>
            </a:extLst>
          </p:cNvPr>
          <p:cNvSpPr txBox="1"/>
          <p:nvPr/>
        </p:nvSpPr>
        <p:spPr>
          <a:xfrm>
            <a:off x="6962685" y="4671808"/>
            <a:ext cx="1466402" cy="243015"/>
          </a:xfrm>
          <a:prstGeom prst="rect">
            <a:avLst/>
          </a:prstGeom>
        </p:spPr>
        <p:txBody>
          <a:bodyPr vert="horz" wrap="square" lIns="0" tIns="12065" rIns="0" bIns="0" rtlCol="0" anchor="t">
            <a:spAutoFit/>
          </a:bodyPr>
          <a:lstStyle/>
          <a:p>
            <a:pPr marL="12700" marR="5080">
              <a:spcBef>
                <a:spcPts val="95"/>
              </a:spcBef>
            </a:pPr>
            <a:r>
              <a:rPr lang="en-US" sz="1500" b="1" spc="-20">
                <a:solidFill>
                  <a:srgbClr val="FFC000"/>
                </a:solidFill>
                <a:latin typeface="Arial"/>
                <a:cs typeface="Arial"/>
              </a:rPr>
              <a:t>Moderate Risk</a:t>
            </a:r>
            <a:endParaRPr lang="en-US">
              <a:solidFill>
                <a:srgbClr val="FFC000"/>
              </a:solidFill>
            </a:endParaRPr>
          </a:p>
        </p:txBody>
      </p:sp>
      <p:pic>
        <p:nvPicPr>
          <p:cNvPr id="106" name="Picture 105" descr="Brush fire at solar generating facility in southern California ...">
            <a:extLst>
              <a:ext uri="{FF2B5EF4-FFF2-40B4-BE49-F238E27FC236}">
                <a16:creationId xmlns:a16="http://schemas.microsoft.com/office/drawing/2014/main" id="{C7F2BEB2-8FE6-6435-0FF3-14A3C5A2555A}"/>
              </a:ext>
            </a:extLst>
          </p:cNvPr>
          <p:cNvPicPr>
            <a:picLocks noChangeAspect="1"/>
          </p:cNvPicPr>
          <p:nvPr/>
        </p:nvPicPr>
        <p:blipFill>
          <a:blip r:embed="rId2"/>
          <a:stretch>
            <a:fillRect/>
          </a:stretch>
        </p:blipFill>
        <p:spPr>
          <a:xfrm>
            <a:off x="8891881" y="1842021"/>
            <a:ext cx="2301051" cy="1217215"/>
          </a:xfrm>
          <a:prstGeom prst="rect">
            <a:avLst/>
          </a:prstGeom>
        </p:spPr>
      </p:pic>
      <p:pic>
        <p:nvPicPr>
          <p:cNvPr id="107" name="Picture 106" descr="Fire destroys wind turbine in Adair County">
            <a:extLst>
              <a:ext uri="{FF2B5EF4-FFF2-40B4-BE49-F238E27FC236}">
                <a16:creationId xmlns:a16="http://schemas.microsoft.com/office/drawing/2014/main" id="{33A60ECC-621F-19E8-DC41-9E28D48B3DEB}"/>
              </a:ext>
            </a:extLst>
          </p:cNvPr>
          <p:cNvPicPr>
            <a:picLocks noChangeAspect="1"/>
          </p:cNvPicPr>
          <p:nvPr/>
        </p:nvPicPr>
        <p:blipFill>
          <a:blip r:embed="rId3"/>
          <a:stretch>
            <a:fillRect/>
          </a:stretch>
        </p:blipFill>
        <p:spPr>
          <a:xfrm>
            <a:off x="8891882" y="569627"/>
            <a:ext cx="2301052" cy="1109119"/>
          </a:xfrm>
          <a:prstGeom prst="rect">
            <a:avLst/>
          </a:prstGeom>
        </p:spPr>
      </p:pic>
      <p:sp>
        <p:nvSpPr>
          <p:cNvPr id="109" name="object 2">
            <a:extLst>
              <a:ext uri="{FF2B5EF4-FFF2-40B4-BE49-F238E27FC236}">
                <a16:creationId xmlns:a16="http://schemas.microsoft.com/office/drawing/2014/main" id="{00D617CE-4755-4AA2-D5F1-426A7BFFE3E9}"/>
              </a:ext>
            </a:extLst>
          </p:cNvPr>
          <p:cNvSpPr/>
          <p:nvPr/>
        </p:nvSpPr>
        <p:spPr>
          <a:xfrm>
            <a:off x="298337" y="1823802"/>
            <a:ext cx="8128095" cy="3299672"/>
          </a:xfrm>
          <a:custGeom>
            <a:avLst/>
            <a:gdLst/>
            <a:ahLst/>
            <a:cxnLst/>
            <a:rect l="l" t="t" r="r" b="b"/>
            <a:pathLst>
              <a:path w="6002020" h="4231005">
                <a:moveTo>
                  <a:pt x="0" y="0"/>
                </a:moveTo>
                <a:lnTo>
                  <a:pt x="6001512" y="0"/>
                </a:lnTo>
                <a:lnTo>
                  <a:pt x="6001512" y="4230624"/>
                </a:lnTo>
                <a:lnTo>
                  <a:pt x="0" y="4230624"/>
                </a:lnTo>
                <a:lnTo>
                  <a:pt x="0" y="0"/>
                </a:lnTo>
                <a:close/>
              </a:path>
            </a:pathLst>
          </a:custGeom>
          <a:ln w="38100">
            <a:solidFill>
              <a:srgbClr val="00B050"/>
            </a:solidFill>
          </a:ln>
        </p:spPr>
        <p:txBody>
          <a:bodyPr wrap="square" lIns="0" tIns="0" rIns="0" bIns="0" rtlCol="0"/>
          <a:lstStyle/>
          <a:p>
            <a:endParaRPr/>
          </a:p>
        </p:txBody>
      </p:sp>
      <p:sp>
        <p:nvSpPr>
          <p:cNvPr id="111" name="object 5">
            <a:extLst>
              <a:ext uri="{FF2B5EF4-FFF2-40B4-BE49-F238E27FC236}">
                <a16:creationId xmlns:a16="http://schemas.microsoft.com/office/drawing/2014/main" id="{7BB81730-E652-F754-4A09-CC5F4644D385}"/>
              </a:ext>
            </a:extLst>
          </p:cNvPr>
          <p:cNvSpPr txBox="1"/>
          <p:nvPr/>
        </p:nvSpPr>
        <p:spPr>
          <a:xfrm>
            <a:off x="292737" y="5268516"/>
            <a:ext cx="8147119" cy="1749197"/>
          </a:xfrm>
          <a:prstGeom prst="rect">
            <a:avLst/>
          </a:prstGeom>
        </p:spPr>
        <p:txBody>
          <a:bodyPr vert="horz" wrap="square" lIns="0" tIns="12700" rIns="0" bIns="0" rtlCol="0" anchor="t">
            <a:spAutoFit/>
          </a:bodyPr>
          <a:lstStyle/>
          <a:p>
            <a:pPr>
              <a:spcBef>
                <a:spcPts val="100"/>
              </a:spcBef>
              <a:tabLst>
                <a:tab pos="2818765" algn="l"/>
              </a:tabLst>
            </a:pPr>
            <a:r>
              <a:rPr lang="en-US" sz="1400" b="1" spc="-10">
                <a:latin typeface="DM Sans"/>
                <a:cs typeface="Arial"/>
              </a:rPr>
              <a:t>Conclusion:</a:t>
            </a:r>
            <a:endParaRPr lang="en-US" sz="1400">
              <a:latin typeface="DM Sans"/>
            </a:endParaRPr>
          </a:p>
          <a:p>
            <a:pPr marL="285750" indent="-285750" algn="l">
              <a:buFont typeface="Arial"/>
              <a:buChar char="•"/>
              <a:tabLst>
                <a:tab pos="2818765" algn="l"/>
              </a:tabLst>
            </a:pPr>
            <a:r>
              <a:rPr lang="en-US" sz="1400" b="1" spc="-10">
                <a:latin typeface="DM Sans"/>
              </a:rPr>
              <a:t>Alberta</a:t>
            </a:r>
            <a:r>
              <a:rPr lang="en-US" sz="1400" spc="-10">
                <a:latin typeface="DM Sans"/>
              </a:rPr>
              <a:t>: </a:t>
            </a:r>
            <a:r>
              <a:rPr lang="en-US" sz="1400" b="1" spc="-10">
                <a:latin typeface="DM Sans"/>
              </a:rPr>
              <a:t>High risk</a:t>
            </a:r>
            <a:r>
              <a:rPr lang="en-US" sz="1400" spc="-10">
                <a:latin typeface="DM Sans"/>
              </a:rPr>
              <a:t> — large burn areas, high losses, and high structural damage</a:t>
            </a:r>
            <a:endParaRPr lang="en-US" sz="1400">
              <a:latin typeface="DM Sans"/>
            </a:endParaRPr>
          </a:p>
          <a:p>
            <a:pPr marL="285750" indent="-285750" algn="l">
              <a:buFont typeface="Arial"/>
              <a:buChar char="•"/>
              <a:tabLst>
                <a:tab pos="2818765" algn="l"/>
              </a:tabLst>
            </a:pPr>
            <a:r>
              <a:rPr lang="en-US" sz="1400" b="1" spc="-10">
                <a:latin typeface="DM Sans"/>
              </a:rPr>
              <a:t>British Columbia</a:t>
            </a:r>
            <a:r>
              <a:rPr lang="en-US" sz="1400" spc="-10">
                <a:latin typeface="DM Sans"/>
              </a:rPr>
              <a:t>: </a:t>
            </a:r>
            <a:r>
              <a:rPr lang="en-US" sz="1400" b="1" spc="-10">
                <a:latin typeface="DM Sans"/>
              </a:rPr>
              <a:t>Moderate risk</a:t>
            </a:r>
            <a:r>
              <a:rPr lang="en-US" sz="1400" spc="-10">
                <a:latin typeface="DM Sans"/>
              </a:rPr>
              <a:t> — frequent fires with manageable losses; requires mitigation (e.g., firebreaks)</a:t>
            </a:r>
          </a:p>
          <a:p>
            <a:pPr marL="285750" indent="-285750" algn="l">
              <a:buFont typeface="Arial"/>
              <a:buChar char="•"/>
              <a:tabLst>
                <a:tab pos="2818765" algn="l"/>
              </a:tabLst>
            </a:pPr>
            <a:r>
              <a:rPr lang="en-US" sz="1400" b="1" spc="-10">
                <a:latin typeface="DM Sans"/>
              </a:rPr>
              <a:t>Maritimes &amp; Prairies</a:t>
            </a:r>
            <a:r>
              <a:rPr lang="en-US" sz="1400" spc="-10">
                <a:latin typeface="DM Sans"/>
              </a:rPr>
              <a:t>: </a:t>
            </a:r>
            <a:r>
              <a:rPr lang="en-US" sz="1400" b="1" spc="-10">
                <a:latin typeface="DM Sans"/>
              </a:rPr>
              <a:t>Lower risk</a:t>
            </a:r>
            <a:r>
              <a:rPr lang="en-US" sz="1400" spc="-10">
                <a:latin typeface="DM Sans"/>
              </a:rPr>
              <a:t> — less severe and less frequent fire events; more viable for expansion</a:t>
            </a:r>
            <a:endParaRPr lang="en-US" sz="1400">
              <a:latin typeface="DM Sans"/>
            </a:endParaRPr>
          </a:p>
          <a:p>
            <a:pPr marL="342900" indent="-342900" algn="l">
              <a:buFont typeface="Arial"/>
              <a:buChar char="•"/>
              <a:tabLst>
                <a:tab pos="2818765" algn="l"/>
              </a:tabLst>
            </a:pPr>
            <a:endParaRPr lang="en-US" sz="1400" spc="-10">
              <a:latin typeface="DM Sans"/>
            </a:endParaRPr>
          </a:p>
          <a:p>
            <a:pPr>
              <a:spcBef>
                <a:spcPts val="100"/>
              </a:spcBef>
              <a:tabLst>
                <a:tab pos="2818765" algn="l"/>
              </a:tabLst>
            </a:pPr>
            <a:endParaRPr lang="en-US" sz="1400" spc="-10">
              <a:latin typeface="DM Sans"/>
            </a:endParaRPr>
          </a:p>
        </p:txBody>
      </p:sp>
      <p:pic>
        <p:nvPicPr>
          <p:cNvPr id="8" name="Picture 7" descr="Dotted Line PNGs for Free Download">
            <a:extLst>
              <a:ext uri="{FF2B5EF4-FFF2-40B4-BE49-F238E27FC236}">
                <a16:creationId xmlns:a16="http://schemas.microsoft.com/office/drawing/2014/main" id="{E5F45D8F-9A65-204E-0052-4CAA988D1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784" y="-128649"/>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otted Line PNGs for Free Download">
            <a:extLst>
              <a:ext uri="{FF2B5EF4-FFF2-40B4-BE49-F238E27FC236}">
                <a16:creationId xmlns:a16="http://schemas.microsoft.com/office/drawing/2014/main" id="{28898AAA-085D-9BBC-8792-6D89AAE95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326" y="-131868"/>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tted Line PNGs for Free Download">
            <a:extLst>
              <a:ext uri="{FF2B5EF4-FFF2-40B4-BE49-F238E27FC236}">
                <a16:creationId xmlns:a16="http://schemas.microsoft.com/office/drawing/2014/main" id="{B4D5766B-3EC5-90E1-9272-B6C1F7318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573" y="-130026"/>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21">
            <a:extLst>
              <a:ext uri="{FF2B5EF4-FFF2-40B4-BE49-F238E27FC236}">
                <a16:creationId xmlns:a16="http://schemas.microsoft.com/office/drawing/2014/main" id="{324306CE-01F9-6087-0A23-093B84C640EC}"/>
              </a:ext>
            </a:extLst>
          </p:cNvPr>
          <p:cNvSpPr txBox="1"/>
          <p:nvPr/>
        </p:nvSpPr>
        <p:spPr>
          <a:xfrm>
            <a:off x="8669670" y="3746397"/>
            <a:ext cx="3427306" cy="963725"/>
          </a:xfrm>
          <a:prstGeom prst="rect">
            <a:avLst/>
          </a:prstGeom>
          <a:solidFill>
            <a:schemeClr val="accent3">
              <a:lumMod val="60000"/>
              <a:lumOff val="40000"/>
            </a:schemeClr>
          </a:solidFill>
        </p:spPr>
        <p:txBody>
          <a:bodyPr vert="horz" wrap="square" lIns="0" tIns="40005" rIns="0" bIns="0" rtlCol="0" anchor="t">
            <a:spAutoFit/>
          </a:bodyPr>
          <a:lstStyle/>
          <a:p>
            <a:pPr marL="90805">
              <a:lnSpc>
                <a:spcPct val="100000"/>
              </a:lnSpc>
              <a:spcBef>
                <a:spcPts val="315"/>
              </a:spcBef>
            </a:pPr>
            <a:r>
              <a:rPr lang="en-US" sz="1200" b="1" spc="-10">
                <a:latin typeface="DM Sans"/>
                <a:cs typeface="Arial"/>
              </a:rPr>
              <a:t>takeaways:</a:t>
            </a:r>
            <a:endParaRPr lang="en-US" sz="1200">
              <a:latin typeface="DM Sans"/>
              <a:cs typeface="Arial"/>
            </a:endParaRPr>
          </a:p>
          <a:p>
            <a:pPr marL="262255" marR="118745" indent="-171450">
              <a:buFont typeface="Arial"/>
              <a:buChar char="•"/>
              <a:tabLst>
                <a:tab pos="319405" algn="l"/>
              </a:tabLst>
            </a:pPr>
            <a:r>
              <a:rPr lang="en-US" sz="1200" b="1" spc="-10">
                <a:latin typeface="DM Sans"/>
                <a:cs typeface="Arial"/>
              </a:rPr>
              <a:t>Avoid Alberta</a:t>
            </a:r>
            <a:r>
              <a:rPr lang="en-US" sz="1200" spc="-10">
                <a:latin typeface="DM Sans"/>
                <a:cs typeface="Arial"/>
              </a:rPr>
              <a:t> for both Solar and Wind Farms. </a:t>
            </a:r>
          </a:p>
          <a:p>
            <a:pPr marL="262255" marR="118745" indent="-171450">
              <a:buFont typeface="Arial"/>
              <a:buChar char="•"/>
              <a:tabLst>
                <a:tab pos="319405" algn="l"/>
              </a:tabLst>
            </a:pPr>
            <a:r>
              <a:rPr lang="en-US" sz="1200" b="1" spc="-10">
                <a:latin typeface="DM Sans"/>
                <a:cs typeface="Arial"/>
              </a:rPr>
              <a:t>Mitigation needed</a:t>
            </a:r>
            <a:r>
              <a:rPr lang="en-US" sz="1200" spc="-10">
                <a:latin typeface="DM Sans"/>
                <a:cs typeface="Arial"/>
              </a:rPr>
              <a:t> in moderate risk area like </a:t>
            </a:r>
            <a:r>
              <a:rPr lang="en-US" sz="1200" b="1" spc="-10">
                <a:latin typeface="DM Sans"/>
                <a:cs typeface="Arial"/>
              </a:rPr>
              <a:t>British Columbia and Prairies</a:t>
            </a:r>
          </a:p>
        </p:txBody>
      </p:sp>
      <p:sp>
        <p:nvSpPr>
          <p:cNvPr id="7" name="object 25">
            <a:extLst>
              <a:ext uri="{FF2B5EF4-FFF2-40B4-BE49-F238E27FC236}">
                <a16:creationId xmlns:a16="http://schemas.microsoft.com/office/drawing/2014/main" id="{CD89A9CF-C219-9301-7B6B-7655F40667CA}"/>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14</a:t>
            </a:fld>
            <a:endParaRPr lang="en-CA" sz="1200" spc="-25"/>
          </a:p>
        </p:txBody>
      </p:sp>
      <p:sp>
        <p:nvSpPr>
          <p:cNvPr id="16" name="Rectangle 15">
            <a:extLst>
              <a:ext uri="{FF2B5EF4-FFF2-40B4-BE49-F238E27FC236}">
                <a16:creationId xmlns:a16="http://schemas.microsoft.com/office/drawing/2014/main" id="{F3FCD774-6358-252A-23EF-82FDF0B4923B}"/>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5545" y="645798"/>
            <a:ext cx="3438525" cy="2226250"/>
          </a:xfrm>
          <a:prstGeom prst="rect">
            <a:avLst/>
          </a:prstGeom>
        </p:spPr>
        <p:txBody>
          <a:bodyPr vert="horz" wrap="square" lIns="0" tIns="12700" rIns="0" bIns="0" rtlCol="0" anchor="t">
            <a:spAutoFit/>
          </a:bodyPr>
          <a:lstStyle/>
          <a:p>
            <a:pPr marL="171450" indent="-171450" algn="l">
              <a:buFont typeface="Arial"/>
              <a:buChar char="•"/>
            </a:pPr>
            <a:r>
              <a:rPr lang="en-US" sz="1300" spc="-10">
                <a:latin typeface="DM Sans"/>
              </a:rPr>
              <a:t>Mainly affects </a:t>
            </a:r>
            <a:r>
              <a:rPr lang="en-US" sz="1300" b="1" spc="-10">
                <a:latin typeface="DM Sans"/>
              </a:rPr>
              <a:t>solar farms</a:t>
            </a:r>
            <a:r>
              <a:rPr lang="en-US" sz="1300" spc="-10">
                <a:latin typeface="DM Sans"/>
              </a:rPr>
              <a:t> near ground level</a:t>
            </a:r>
            <a:endParaRPr lang="en-US" sz="1300">
              <a:latin typeface="DM Sans"/>
            </a:endParaRPr>
          </a:p>
          <a:p>
            <a:pPr marL="171450" indent="-171450" algn="l">
              <a:buFont typeface="Arial"/>
              <a:buChar char="•"/>
            </a:pPr>
            <a:r>
              <a:rPr lang="en-US" sz="1300" spc="-10">
                <a:latin typeface="DM Sans"/>
              </a:rPr>
              <a:t>Influenced by:</a:t>
            </a:r>
            <a:endParaRPr lang="en-US" sz="1300">
              <a:latin typeface="DM Sans"/>
            </a:endParaRPr>
          </a:p>
          <a:p>
            <a:pPr marL="171450" indent="-171450" algn="l">
              <a:buFont typeface="Arial"/>
              <a:buChar char="•"/>
            </a:pPr>
            <a:r>
              <a:rPr lang="en-US" sz="1300" b="1" spc="-10">
                <a:latin typeface="DM Sans"/>
              </a:rPr>
              <a:t>Geography</a:t>
            </a:r>
            <a:r>
              <a:rPr lang="en-US" sz="1300" spc="-10">
                <a:latin typeface="DM Sans"/>
              </a:rPr>
              <a:t>: proximity to rivers, floodplains, coastal zones</a:t>
            </a:r>
            <a:endParaRPr lang="en-US" sz="1300">
              <a:latin typeface="DM Sans"/>
            </a:endParaRPr>
          </a:p>
          <a:p>
            <a:pPr marL="171450" indent="-171450" algn="l">
              <a:buFont typeface="Arial"/>
              <a:buChar char="•"/>
            </a:pPr>
            <a:r>
              <a:rPr lang="en-US" sz="1300" spc="-10">
                <a:latin typeface="DM Sans"/>
              </a:rPr>
              <a:t>️</a:t>
            </a:r>
            <a:r>
              <a:rPr lang="en-US" sz="1300" b="1" spc="-10">
                <a:latin typeface="DM Sans"/>
              </a:rPr>
              <a:t>Topography</a:t>
            </a:r>
            <a:r>
              <a:rPr lang="en-US" sz="1300" spc="-10">
                <a:latin typeface="DM Sans"/>
              </a:rPr>
              <a:t>: low elevation or flat terrain increases risk</a:t>
            </a:r>
            <a:endParaRPr lang="en-US" sz="1300">
              <a:latin typeface="DM Sans"/>
            </a:endParaRPr>
          </a:p>
          <a:p>
            <a:pPr marL="171450" indent="-171450" algn="l">
              <a:buFont typeface="Arial"/>
              <a:buChar char="•"/>
            </a:pPr>
            <a:r>
              <a:rPr lang="en-US" sz="1300" b="1" spc="-10">
                <a:latin typeface="DM Sans"/>
              </a:rPr>
              <a:t>Rainfall</a:t>
            </a:r>
            <a:r>
              <a:rPr lang="en-US" sz="1300" spc="-10">
                <a:latin typeface="DM Sans"/>
              </a:rPr>
              <a:t>: high-intensity storms (measured in mm) signal flood potential</a:t>
            </a:r>
            <a:endParaRPr lang="en-US" sz="1300">
              <a:latin typeface="DM Sans"/>
            </a:endParaRPr>
          </a:p>
          <a:p>
            <a:pPr marL="342900" indent="-342900" algn="l">
              <a:buFont typeface="Arial"/>
              <a:buChar char="•"/>
            </a:pPr>
            <a:endParaRPr lang="en-US" sz="1300">
              <a:latin typeface="DM Sans"/>
            </a:endParaRPr>
          </a:p>
          <a:p>
            <a:pPr marL="12700" marR="5080">
              <a:spcBef>
                <a:spcPts val="100"/>
              </a:spcBef>
            </a:pPr>
            <a:endParaRPr lang="en-US" sz="1300" spc="-10">
              <a:latin typeface="DM Sans"/>
              <a:cs typeface="Arial"/>
            </a:endParaRPr>
          </a:p>
        </p:txBody>
      </p:sp>
      <p:sp>
        <p:nvSpPr>
          <p:cNvPr id="7" name="object 7"/>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tabLst>
                <a:tab pos="11896090" algn="l"/>
              </a:tabLst>
            </a:pPr>
            <a:r>
              <a:rPr lang="en-US" u="none">
                <a:latin typeface="DM Sans"/>
              </a:rPr>
              <a:t>CAT Event Analysis: Flood</a:t>
            </a:r>
          </a:p>
        </p:txBody>
      </p:sp>
      <p:graphicFrame>
        <p:nvGraphicFramePr>
          <p:cNvPr id="23" name="Chart 22">
            <a:extLst>
              <a:ext uri="{FF2B5EF4-FFF2-40B4-BE49-F238E27FC236}">
                <a16:creationId xmlns:a16="http://schemas.microsoft.com/office/drawing/2014/main" id="{8CECDD94-518F-845E-4D60-14895BC2FC07}"/>
              </a:ext>
            </a:extLst>
          </p:cNvPr>
          <p:cNvGraphicFramePr>
            <a:graphicFrameLocks/>
          </p:cNvGraphicFramePr>
          <p:nvPr>
            <p:extLst>
              <p:ext uri="{D42A27DB-BD31-4B8C-83A1-F6EECF244321}">
                <p14:modId xmlns:p14="http://schemas.microsoft.com/office/powerpoint/2010/main" val="3245476087"/>
              </p:ext>
            </p:extLst>
          </p:nvPr>
        </p:nvGraphicFramePr>
        <p:xfrm>
          <a:off x="191558" y="2873376"/>
          <a:ext cx="3788834" cy="2764366"/>
        </p:xfrm>
        <a:graphic>
          <a:graphicData uri="http://schemas.openxmlformats.org/drawingml/2006/chart">
            <c:chart xmlns:c="http://schemas.openxmlformats.org/drawingml/2006/chart" xmlns:r="http://schemas.openxmlformats.org/officeDocument/2006/relationships" r:id="rId2"/>
          </a:graphicData>
        </a:graphic>
      </p:graphicFrame>
      <p:sp>
        <p:nvSpPr>
          <p:cNvPr id="24" name="object 21">
            <a:extLst>
              <a:ext uri="{FF2B5EF4-FFF2-40B4-BE49-F238E27FC236}">
                <a16:creationId xmlns:a16="http://schemas.microsoft.com/office/drawing/2014/main" id="{87B21064-C14D-6798-1933-1A8D6E2EB18C}"/>
              </a:ext>
            </a:extLst>
          </p:cNvPr>
          <p:cNvSpPr txBox="1"/>
          <p:nvPr/>
        </p:nvSpPr>
        <p:spPr>
          <a:xfrm>
            <a:off x="400557" y="2579877"/>
            <a:ext cx="3374390" cy="225062"/>
          </a:xfrm>
          <a:prstGeom prst="rect">
            <a:avLst/>
          </a:prstGeom>
          <a:solidFill>
            <a:srgbClr val="FCEFC1"/>
          </a:solidFill>
        </p:spPr>
        <p:txBody>
          <a:bodyPr vert="horz" wrap="square" lIns="0" tIns="40005" rIns="0" bIns="0" rtlCol="0" anchor="t">
            <a:spAutoFit/>
          </a:bodyPr>
          <a:lstStyle/>
          <a:p>
            <a:pPr marL="90805" algn="ctr">
              <a:spcBef>
                <a:spcPts val="315"/>
              </a:spcBef>
            </a:pPr>
            <a:r>
              <a:rPr lang="en-US" sz="1200" b="1">
                <a:latin typeface="Arial"/>
                <a:cs typeface="Arial"/>
              </a:rPr>
              <a:t>Loss Data</a:t>
            </a:r>
            <a:endParaRPr lang="en-US"/>
          </a:p>
        </p:txBody>
      </p:sp>
      <p:sp>
        <p:nvSpPr>
          <p:cNvPr id="25" name="object 21">
            <a:extLst>
              <a:ext uri="{FF2B5EF4-FFF2-40B4-BE49-F238E27FC236}">
                <a16:creationId xmlns:a16="http://schemas.microsoft.com/office/drawing/2014/main" id="{CA388770-6E0F-6E7B-3DC7-566A00B3B908}"/>
              </a:ext>
            </a:extLst>
          </p:cNvPr>
          <p:cNvSpPr txBox="1"/>
          <p:nvPr/>
        </p:nvSpPr>
        <p:spPr>
          <a:xfrm>
            <a:off x="400559" y="5712545"/>
            <a:ext cx="3427306" cy="594393"/>
          </a:xfrm>
          <a:prstGeom prst="rect">
            <a:avLst/>
          </a:prstGeom>
          <a:solidFill>
            <a:schemeClr val="accent3">
              <a:lumMod val="60000"/>
              <a:lumOff val="40000"/>
            </a:schemeClr>
          </a:solidFill>
        </p:spPr>
        <p:txBody>
          <a:bodyPr vert="horz" wrap="square" lIns="0" tIns="40005" rIns="0" bIns="0" rtlCol="0" anchor="t">
            <a:spAutoFit/>
          </a:bodyPr>
          <a:lstStyle/>
          <a:p>
            <a:pPr marL="90805">
              <a:lnSpc>
                <a:spcPct val="100000"/>
              </a:lnSpc>
              <a:spcBef>
                <a:spcPts val="315"/>
              </a:spcBef>
            </a:pPr>
            <a:r>
              <a:rPr lang="en-US" sz="1200" b="1" spc="-10">
                <a:latin typeface="DM Sans"/>
                <a:cs typeface="Arial"/>
              </a:rPr>
              <a:t>takeaways:</a:t>
            </a:r>
            <a:endParaRPr lang="en-US" sz="1200">
              <a:latin typeface="DM Sans"/>
              <a:cs typeface="Arial"/>
            </a:endParaRPr>
          </a:p>
          <a:p>
            <a:pPr marL="90805" marR="118745">
              <a:tabLst>
                <a:tab pos="319405" algn="l"/>
              </a:tabLst>
            </a:pPr>
            <a:r>
              <a:rPr lang="en-US" sz="1200" spc="-10">
                <a:latin typeface="DM Sans"/>
                <a:cs typeface="Arial"/>
              </a:rPr>
              <a:t>Financial loss due to flood events </a:t>
            </a:r>
            <a:r>
              <a:rPr lang="en-US" sz="1200" b="1" spc="-10">
                <a:latin typeface="DM Sans"/>
                <a:cs typeface="Arial"/>
              </a:rPr>
              <a:t>affect BC, ON, and QC the most</a:t>
            </a:r>
            <a:endParaRPr lang="en-US" sz="1200" spc="-10">
              <a:latin typeface="DM Sans"/>
              <a:cs typeface="Arial"/>
            </a:endParaRPr>
          </a:p>
        </p:txBody>
      </p:sp>
      <p:sp>
        <p:nvSpPr>
          <p:cNvPr id="26" name="object 21">
            <a:extLst>
              <a:ext uri="{FF2B5EF4-FFF2-40B4-BE49-F238E27FC236}">
                <a16:creationId xmlns:a16="http://schemas.microsoft.com/office/drawing/2014/main" id="{9DEDCFA3-A3A1-DD7C-668B-716E3D296900}"/>
              </a:ext>
            </a:extLst>
          </p:cNvPr>
          <p:cNvSpPr txBox="1"/>
          <p:nvPr/>
        </p:nvSpPr>
        <p:spPr>
          <a:xfrm>
            <a:off x="3829556" y="643126"/>
            <a:ext cx="3374390" cy="225062"/>
          </a:xfrm>
          <a:prstGeom prst="rect">
            <a:avLst/>
          </a:prstGeom>
          <a:solidFill>
            <a:srgbClr val="FCEFC1"/>
          </a:solidFill>
        </p:spPr>
        <p:txBody>
          <a:bodyPr vert="horz" wrap="square" lIns="0" tIns="40005" rIns="0" bIns="0" rtlCol="0" anchor="t">
            <a:spAutoFit/>
          </a:bodyPr>
          <a:lstStyle/>
          <a:p>
            <a:pPr marL="90805" algn="ctr">
              <a:spcBef>
                <a:spcPts val="315"/>
              </a:spcBef>
            </a:pPr>
            <a:r>
              <a:rPr lang="en-US" sz="1200" b="1">
                <a:latin typeface="Arial"/>
                <a:cs typeface="Arial"/>
              </a:rPr>
              <a:t>Rainfall Data</a:t>
            </a:r>
            <a:endParaRPr lang="en-US"/>
          </a:p>
        </p:txBody>
      </p:sp>
      <p:graphicFrame>
        <p:nvGraphicFramePr>
          <p:cNvPr id="27" name="Chart 26">
            <a:extLst>
              <a:ext uri="{FF2B5EF4-FFF2-40B4-BE49-F238E27FC236}">
                <a16:creationId xmlns:a16="http://schemas.microsoft.com/office/drawing/2014/main" id="{AA041B32-0081-008E-A345-AE327D83987D}"/>
              </a:ext>
              <a:ext uri="{147F2762-F138-4A5C-976F-8EAC2B608ADB}">
                <a16:predDERef xmlns:a16="http://schemas.microsoft.com/office/drawing/2014/main" pred="{8CECDD94-518F-845E-4D60-14895BC2FC07}"/>
              </a:ext>
            </a:extLst>
          </p:cNvPr>
          <p:cNvGraphicFramePr>
            <a:graphicFrameLocks/>
          </p:cNvGraphicFramePr>
          <p:nvPr>
            <p:extLst>
              <p:ext uri="{D42A27DB-BD31-4B8C-83A1-F6EECF244321}">
                <p14:modId xmlns:p14="http://schemas.microsoft.com/office/powerpoint/2010/main" val="2107212449"/>
              </p:ext>
            </p:extLst>
          </p:nvPr>
        </p:nvGraphicFramePr>
        <p:xfrm>
          <a:off x="3779308" y="862542"/>
          <a:ext cx="3661834"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28" name="Picture 27" descr="Dotted Line PNGs for Free Download">
            <a:extLst>
              <a:ext uri="{FF2B5EF4-FFF2-40B4-BE49-F238E27FC236}">
                <a16:creationId xmlns:a16="http://schemas.microsoft.com/office/drawing/2014/main" id="{8B5F2C15-4F5A-0AA6-FFAE-ADC7C4BE6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543" y="-112128"/>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otted Line PNGs for Free Download">
            <a:extLst>
              <a:ext uri="{FF2B5EF4-FFF2-40B4-BE49-F238E27FC236}">
                <a16:creationId xmlns:a16="http://schemas.microsoft.com/office/drawing/2014/main" id="{3DCFA8FF-7388-1F23-3100-EA58E18CC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326" y="-131868"/>
            <a:ext cx="3137011" cy="9803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Chart 29">
            <a:extLst>
              <a:ext uri="{FF2B5EF4-FFF2-40B4-BE49-F238E27FC236}">
                <a16:creationId xmlns:a16="http://schemas.microsoft.com/office/drawing/2014/main" id="{79DBD6FA-BDE4-2983-2006-921AF7CB20E8}"/>
              </a:ext>
              <a:ext uri="{147F2762-F138-4A5C-976F-8EAC2B608ADB}">
                <a16:predDERef xmlns:a16="http://schemas.microsoft.com/office/drawing/2014/main" pred="{AA041B32-0081-008E-A345-AE327D83987D}"/>
              </a:ext>
            </a:extLst>
          </p:cNvPr>
          <p:cNvGraphicFramePr>
            <a:graphicFrameLocks/>
          </p:cNvGraphicFramePr>
          <p:nvPr>
            <p:extLst>
              <p:ext uri="{D42A27DB-BD31-4B8C-83A1-F6EECF244321}">
                <p14:modId xmlns:p14="http://schemas.microsoft.com/office/powerpoint/2010/main" val="3619538607"/>
              </p:ext>
            </p:extLst>
          </p:nvPr>
        </p:nvGraphicFramePr>
        <p:xfrm>
          <a:off x="3789892" y="3423708"/>
          <a:ext cx="3661833"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descr="Dotted Line PNGs for Free Download">
            <a:extLst>
              <a:ext uri="{FF2B5EF4-FFF2-40B4-BE49-F238E27FC236}">
                <a16:creationId xmlns:a16="http://schemas.microsoft.com/office/drawing/2014/main" id="{5035BF9E-ACAA-4F56-D7B6-AE769D815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573" y="-130026"/>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31" name="object 21">
            <a:extLst>
              <a:ext uri="{FF2B5EF4-FFF2-40B4-BE49-F238E27FC236}">
                <a16:creationId xmlns:a16="http://schemas.microsoft.com/office/drawing/2014/main" id="{F8BC6B92-E478-936A-99AF-2E320A191745}"/>
              </a:ext>
            </a:extLst>
          </p:cNvPr>
          <p:cNvSpPr txBox="1"/>
          <p:nvPr/>
        </p:nvSpPr>
        <p:spPr>
          <a:xfrm>
            <a:off x="7724225" y="525561"/>
            <a:ext cx="4204456" cy="1302280"/>
          </a:xfrm>
          <a:prstGeom prst="rect">
            <a:avLst/>
          </a:prstGeom>
          <a:solidFill>
            <a:schemeClr val="accent3">
              <a:lumMod val="60000"/>
              <a:lumOff val="40000"/>
            </a:schemeClr>
          </a:solidFill>
        </p:spPr>
        <p:txBody>
          <a:bodyPr vert="horz" wrap="square" lIns="0" tIns="40005" rIns="0" bIns="0" rtlCol="0" anchor="t">
            <a:spAutoFit/>
          </a:bodyPr>
          <a:lstStyle/>
          <a:p>
            <a:pPr marL="90805">
              <a:spcBef>
                <a:spcPts val="315"/>
              </a:spcBef>
            </a:pPr>
            <a:r>
              <a:rPr lang="en-US" sz="1200" b="1" spc="-10">
                <a:latin typeface="DM Sans"/>
                <a:cs typeface="Arial"/>
              </a:rPr>
              <a:t>takeaways: </a:t>
            </a:r>
            <a:endParaRPr lang="en-US" sz="1200">
              <a:latin typeface="DM Sans"/>
            </a:endParaRPr>
          </a:p>
          <a:p>
            <a:pPr marL="262255" indent="-171450">
              <a:spcBef>
                <a:spcPts val="315"/>
              </a:spcBef>
              <a:buFont typeface="Arial"/>
              <a:buChar char="•"/>
            </a:pPr>
            <a:r>
              <a:rPr lang="en-US" sz="1200" b="1" spc="-10">
                <a:latin typeface="DM Sans"/>
              </a:rPr>
              <a:t>BC</a:t>
            </a:r>
            <a:r>
              <a:rPr lang="en-US" sz="1200" spc="-10">
                <a:latin typeface="DM Sans"/>
              </a:rPr>
              <a:t> has the </a:t>
            </a:r>
            <a:r>
              <a:rPr lang="en-US" sz="1200" b="1" spc="-10">
                <a:latin typeface="DM Sans"/>
              </a:rPr>
              <a:t>highest average and extreme rainfall</a:t>
            </a:r>
            <a:endParaRPr lang="en-US" sz="1200">
              <a:latin typeface="DM Sans"/>
            </a:endParaRPr>
          </a:p>
          <a:p>
            <a:pPr marL="262255" indent="-171450">
              <a:spcBef>
                <a:spcPts val="315"/>
              </a:spcBef>
              <a:buFont typeface="Arial"/>
              <a:buChar char="•"/>
            </a:pPr>
            <a:r>
              <a:rPr lang="en-US" sz="1200" b="1" spc="-10">
                <a:latin typeface="DM Sans"/>
              </a:rPr>
              <a:t>AB, QC, Maritimes</a:t>
            </a:r>
            <a:r>
              <a:rPr lang="en-US" sz="1200" spc="-10">
                <a:latin typeface="DM Sans"/>
              </a:rPr>
              <a:t> show </a:t>
            </a:r>
            <a:r>
              <a:rPr lang="en-US" sz="1200" b="1" spc="-10">
                <a:latin typeface="DM Sans"/>
              </a:rPr>
              <a:t>high max rainfall</a:t>
            </a:r>
            <a:r>
              <a:rPr lang="en-US" sz="1200" spc="-10">
                <a:latin typeface="DM Sans"/>
              </a:rPr>
              <a:t> </a:t>
            </a:r>
            <a:r>
              <a:rPr lang="en-US" sz="1200" b="1" spc="-10">
                <a:latin typeface="DM Sans"/>
              </a:rPr>
              <a:t>ON &amp;</a:t>
            </a:r>
            <a:endParaRPr lang="en-US" sz="1200">
              <a:latin typeface="DM Sans"/>
            </a:endParaRPr>
          </a:p>
          <a:p>
            <a:pPr marL="262255" indent="-171450">
              <a:spcBef>
                <a:spcPts val="315"/>
              </a:spcBef>
              <a:buFont typeface="Arial"/>
              <a:buChar char="•"/>
            </a:pPr>
            <a:r>
              <a:rPr lang="en-US" sz="1200" b="1" spc="-10">
                <a:latin typeface="DM Sans"/>
              </a:rPr>
              <a:t>Prairies</a:t>
            </a:r>
            <a:r>
              <a:rPr lang="en-US" sz="1200" spc="-10">
                <a:latin typeface="DM Sans"/>
              </a:rPr>
              <a:t> have </a:t>
            </a:r>
            <a:r>
              <a:rPr lang="en-US" sz="1200" b="1" spc="-10">
                <a:latin typeface="DM Sans"/>
              </a:rPr>
              <a:t>moderate averages</a:t>
            </a:r>
            <a:r>
              <a:rPr lang="en-US" sz="1200" spc="-10">
                <a:latin typeface="DM Sans"/>
              </a:rPr>
              <a:t> but </a:t>
            </a:r>
            <a:r>
              <a:rPr lang="en-US" sz="1200" b="1" spc="-10">
                <a:latin typeface="DM Sans"/>
              </a:rPr>
              <a:t>unpredictable spikes</a:t>
            </a:r>
          </a:p>
          <a:p>
            <a:pPr marL="262255" indent="-171450">
              <a:spcBef>
                <a:spcPts val="315"/>
              </a:spcBef>
              <a:buFont typeface="Arial"/>
              <a:buChar char="•"/>
            </a:pPr>
            <a:r>
              <a:rPr lang="en-US" sz="1200" b="1" spc="-10">
                <a:latin typeface="DM Sans"/>
              </a:rPr>
              <a:t>SK, MB, NS</a:t>
            </a:r>
            <a:r>
              <a:rPr lang="en-US" sz="1200" spc="-10">
                <a:latin typeface="DM Sans"/>
              </a:rPr>
              <a:t> have </a:t>
            </a:r>
            <a:r>
              <a:rPr lang="en-US" sz="1200" b="1" spc="-10">
                <a:latin typeface="DM Sans"/>
              </a:rPr>
              <a:t>lower rainfall overall</a:t>
            </a:r>
            <a:r>
              <a:rPr lang="en-US" sz="1200" spc="-10">
                <a:latin typeface="DM Sans"/>
              </a:rPr>
              <a:t> </a:t>
            </a:r>
          </a:p>
        </p:txBody>
      </p:sp>
      <p:sp>
        <p:nvSpPr>
          <p:cNvPr id="32" name="object 21">
            <a:extLst>
              <a:ext uri="{FF2B5EF4-FFF2-40B4-BE49-F238E27FC236}">
                <a16:creationId xmlns:a16="http://schemas.microsoft.com/office/drawing/2014/main" id="{368C0681-9869-93C5-3468-8C71A230D99C}"/>
              </a:ext>
            </a:extLst>
          </p:cNvPr>
          <p:cNvSpPr txBox="1"/>
          <p:nvPr/>
        </p:nvSpPr>
        <p:spPr>
          <a:xfrm>
            <a:off x="7724223" y="1961247"/>
            <a:ext cx="3374390" cy="225062"/>
          </a:xfrm>
          <a:prstGeom prst="rect">
            <a:avLst/>
          </a:prstGeom>
          <a:solidFill>
            <a:srgbClr val="FCEFC1"/>
          </a:solidFill>
        </p:spPr>
        <p:txBody>
          <a:bodyPr vert="horz" wrap="square" lIns="0" tIns="40005" rIns="0" bIns="0" rtlCol="0" anchor="t">
            <a:spAutoFit/>
          </a:bodyPr>
          <a:lstStyle/>
          <a:p>
            <a:pPr marL="90805" algn="ctr">
              <a:spcBef>
                <a:spcPts val="315"/>
              </a:spcBef>
            </a:pPr>
            <a:r>
              <a:rPr lang="en-US" sz="1200" b="1">
                <a:latin typeface="Arial"/>
                <a:cs typeface="Arial"/>
              </a:rPr>
              <a:t>Conclusion</a:t>
            </a:r>
            <a:endParaRPr lang="en-US"/>
          </a:p>
        </p:txBody>
      </p:sp>
      <p:graphicFrame>
        <p:nvGraphicFramePr>
          <p:cNvPr id="34" name="object 8">
            <a:extLst>
              <a:ext uri="{FF2B5EF4-FFF2-40B4-BE49-F238E27FC236}">
                <a16:creationId xmlns:a16="http://schemas.microsoft.com/office/drawing/2014/main" id="{DC8BD29C-F9A4-B70B-1C85-D6C0CCBFEEE2}"/>
              </a:ext>
            </a:extLst>
          </p:cNvPr>
          <p:cNvGraphicFramePr>
            <a:graphicFrameLocks noGrp="1"/>
          </p:cNvGraphicFramePr>
          <p:nvPr>
            <p:extLst>
              <p:ext uri="{D42A27DB-BD31-4B8C-83A1-F6EECF244321}">
                <p14:modId xmlns:p14="http://schemas.microsoft.com/office/powerpoint/2010/main" val="1290483263"/>
              </p:ext>
            </p:extLst>
          </p:nvPr>
        </p:nvGraphicFramePr>
        <p:xfrm>
          <a:off x="7724225" y="2326209"/>
          <a:ext cx="4204456" cy="1719580"/>
        </p:xfrm>
        <a:graphic>
          <a:graphicData uri="http://schemas.openxmlformats.org/drawingml/2006/table">
            <a:tbl>
              <a:tblPr firstRow="1" bandRow="1">
                <a:tableStyleId>{2D5ABB26-0587-4C30-8999-92F81FD0307C}</a:tableStyleId>
              </a:tblPr>
              <a:tblGrid>
                <a:gridCol w="846665">
                  <a:extLst>
                    <a:ext uri="{9D8B030D-6E8A-4147-A177-3AD203B41FA5}">
                      <a16:colId xmlns:a16="http://schemas.microsoft.com/office/drawing/2014/main" val="20000"/>
                    </a:ext>
                  </a:extLst>
                </a:gridCol>
                <a:gridCol w="1072444">
                  <a:extLst>
                    <a:ext uri="{9D8B030D-6E8A-4147-A177-3AD203B41FA5}">
                      <a16:colId xmlns:a16="http://schemas.microsoft.com/office/drawing/2014/main" val="20001"/>
                    </a:ext>
                  </a:extLst>
                </a:gridCol>
                <a:gridCol w="1032118">
                  <a:extLst>
                    <a:ext uri="{9D8B030D-6E8A-4147-A177-3AD203B41FA5}">
                      <a16:colId xmlns:a16="http://schemas.microsoft.com/office/drawing/2014/main" val="20002"/>
                    </a:ext>
                  </a:extLst>
                </a:gridCol>
                <a:gridCol w="1253229">
                  <a:extLst>
                    <a:ext uri="{9D8B030D-6E8A-4147-A177-3AD203B41FA5}">
                      <a16:colId xmlns:a16="http://schemas.microsoft.com/office/drawing/2014/main" val="2996285002"/>
                    </a:ext>
                  </a:extLst>
                </a:gridCol>
              </a:tblGrid>
              <a:tr h="408305">
                <a:tc>
                  <a:txBody>
                    <a:bodyPr/>
                    <a:lstStyle/>
                    <a:p>
                      <a:pPr marL="45720" algn="ctr">
                        <a:lnSpc>
                          <a:spcPct val="100000"/>
                        </a:lnSpc>
                        <a:spcBef>
                          <a:spcPts val="130"/>
                        </a:spcBef>
                      </a:pPr>
                      <a:r>
                        <a:rPr lang="en-US" sz="1200" b="1" spc="-20">
                          <a:latin typeface="DM Sans"/>
                          <a:cs typeface="Arial"/>
                        </a:rPr>
                        <a:t>Province</a:t>
                      </a:r>
                      <a:endParaRPr sz="1200" b="1" spc="-20">
                        <a:latin typeface="DM Sans"/>
                        <a:cs typeface="Arial"/>
                      </a:endParaRPr>
                    </a:p>
                  </a:txBody>
                  <a:tcPr marL="0" marR="0" marT="16510" marB="0">
                    <a:lnL w="6350">
                      <a:solidFill>
                        <a:srgbClr val="B89206"/>
                      </a:solidFill>
                      <a:prstDash val="solid"/>
                    </a:lnL>
                    <a:solidFill>
                      <a:srgbClr val="B89206"/>
                    </a:solidFill>
                  </a:tcPr>
                </a:tc>
                <a:tc>
                  <a:txBody>
                    <a:bodyPr/>
                    <a:lstStyle/>
                    <a:p>
                      <a:pPr marL="100965" marR="109220" algn="ctr">
                        <a:lnSpc>
                          <a:spcPct val="100000"/>
                        </a:lnSpc>
                        <a:spcBef>
                          <a:spcPts val="130"/>
                        </a:spcBef>
                      </a:pPr>
                      <a:r>
                        <a:rPr lang="en-US" sz="1200" b="1" spc="-10">
                          <a:latin typeface="DM Sans"/>
                          <a:cs typeface="Arial"/>
                        </a:rPr>
                        <a:t>Rainfall Risk</a:t>
                      </a:r>
                      <a:endParaRPr lang="en-US" sz="1200" b="1" spc="-20">
                        <a:latin typeface="DM Sans"/>
                        <a:cs typeface="Arial"/>
                      </a:endParaRPr>
                    </a:p>
                  </a:txBody>
                  <a:tcPr marL="0" marR="0" marT="16510" marB="0">
                    <a:solidFill>
                      <a:srgbClr val="B89206"/>
                    </a:solidFill>
                  </a:tcPr>
                </a:tc>
                <a:tc>
                  <a:txBody>
                    <a:bodyPr/>
                    <a:lstStyle/>
                    <a:p>
                      <a:pPr marL="116205" algn="ctr">
                        <a:lnSpc>
                          <a:spcPct val="100000"/>
                        </a:lnSpc>
                        <a:spcBef>
                          <a:spcPts val="130"/>
                        </a:spcBef>
                      </a:pPr>
                      <a:r>
                        <a:rPr lang="en-US" sz="1200" b="1" spc="-10">
                          <a:latin typeface="DM Sans"/>
                          <a:cs typeface="Arial"/>
                        </a:rPr>
                        <a:t>Loss Impact</a:t>
                      </a:r>
                    </a:p>
                  </a:txBody>
                  <a:tcPr marL="0" marR="0" marT="16510" marB="0">
                    <a:solidFill>
                      <a:srgbClr val="B89206"/>
                    </a:solidFill>
                  </a:tcPr>
                </a:tc>
                <a:tc>
                  <a:txBody>
                    <a:bodyPr/>
                    <a:lstStyle/>
                    <a:p>
                      <a:pPr marL="116205" lvl="0" algn="ctr">
                        <a:lnSpc>
                          <a:spcPct val="100000"/>
                        </a:lnSpc>
                        <a:spcBef>
                          <a:spcPts val="130"/>
                        </a:spcBef>
                        <a:buNone/>
                      </a:pPr>
                      <a:r>
                        <a:rPr lang="en-US" sz="1200" b="1" spc="-10">
                          <a:latin typeface="DM Sans"/>
                          <a:cs typeface="Arial"/>
                        </a:rPr>
                        <a:t>Overall Flood Risk</a:t>
                      </a:r>
                      <a:endParaRPr sz="1200" b="1" spc="-10">
                        <a:latin typeface="DM Sans"/>
                        <a:cs typeface="Arial"/>
                      </a:endParaRPr>
                    </a:p>
                  </a:txBody>
                  <a:tcPr marL="0" marR="0" marT="16509" marB="0">
                    <a:lnR w="6350">
                      <a:solidFill>
                        <a:srgbClr val="B89206"/>
                      </a:solidFill>
                    </a:lnR>
                    <a:solidFill>
                      <a:srgbClr val="B89206"/>
                    </a:solidFill>
                  </a:tcPr>
                </a:tc>
                <a:extLst>
                  <a:ext uri="{0D108BD9-81ED-4DB2-BD59-A6C34878D82A}">
                    <a16:rowId xmlns:a16="http://schemas.microsoft.com/office/drawing/2014/main" val="10000"/>
                  </a:ext>
                </a:extLst>
              </a:tr>
              <a:tr h="215900">
                <a:tc>
                  <a:txBody>
                    <a:bodyPr/>
                    <a:lstStyle/>
                    <a:p>
                      <a:pPr marL="45720">
                        <a:lnSpc>
                          <a:spcPct val="100000"/>
                        </a:lnSpc>
                        <a:spcBef>
                          <a:spcPts val="80"/>
                        </a:spcBef>
                      </a:pPr>
                      <a:r>
                        <a:rPr lang="en-US" sz="1200" b="1" i="1">
                          <a:latin typeface="DM Sans"/>
                          <a:cs typeface="Arial"/>
                        </a:rPr>
                        <a:t>BC</a:t>
                      </a:r>
                      <a:endParaRPr sz="1200" b="1" i="1">
                        <a:latin typeface="DM Sans"/>
                        <a:cs typeface="Arial"/>
                      </a:endParaRPr>
                    </a:p>
                  </a:txBody>
                  <a:tcPr marL="0" marR="0" marT="10160" marB="0">
                    <a:lnL w="6350">
                      <a:solidFill>
                        <a:srgbClr val="B89206"/>
                      </a:solidFill>
                      <a:prstDash val="solid"/>
                    </a:lnL>
                    <a:lnB w="6350">
                      <a:solidFill>
                        <a:srgbClr val="B89206"/>
                      </a:solidFill>
                      <a:prstDash val="solid"/>
                    </a:lnB>
                  </a:tcPr>
                </a:tc>
                <a:tc>
                  <a:txBody>
                    <a:bodyPr/>
                    <a:lstStyle/>
                    <a:p>
                      <a:pPr marL="100965">
                        <a:lnSpc>
                          <a:spcPct val="100000"/>
                        </a:lnSpc>
                        <a:spcBef>
                          <a:spcPts val="80"/>
                        </a:spcBef>
                      </a:pPr>
                      <a:r>
                        <a:rPr lang="en-US" sz="1200" b="0" i="0" spc="-10">
                          <a:latin typeface="DM Sans"/>
                          <a:cs typeface="Arial"/>
                        </a:rPr>
                        <a:t>Very High</a:t>
                      </a:r>
                      <a:endParaRPr sz="1200" b="0" i="0" spc="-10">
                        <a:latin typeface="DM Sans"/>
                        <a:cs typeface="Arial"/>
                      </a:endParaRPr>
                    </a:p>
                  </a:txBody>
                  <a:tcPr marL="0" marR="0" marT="10160" marB="0">
                    <a:lnB w="6350">
                      <a:solidFill>
                        <a:srgbClr val="B89206"/>
                      </a:solidFill>
                      <a:prstDash val="solid"/>
                    </a:lnB>
                  </a:tcPr>
                </a:tc>
                <a:tc>
                  <a:txBody>
                    <a:bodyPr/>
                    <a:lstStyle/>
                    <a:p>
                      <a:pPr marL="116205">
                        <a:lnSpc>
                          <a:spcPct val="100000"/>
                        </a:lnSpc>
                        <a:spcBef>
                          <a:spcPts val="80"/>
                        </a:spcBef>
                      </a:pPr>
                      <a:r>
                        <a:rPr lang="en-US" sz="1200" b="0" i="0" spc="-10">
                          <a:latin typeface="DM Sans"/>
                          <a:cs typeface="Arial"/>
                        </a:rPr>
                        <a:t>Very High</a:t>
                      </a:r>
                      <a:endParaRPr sz="1200" b="0" i="0" spc="-10">
                        <a:latin typeface="DM Sans"/>
                        <a:cs typeface="Arial"/>
                      </a:endParaRPr>
                    </a:p>
                  </a:txBody>
                  <a:tcPr marL="0" marR="0" marT="10160" marB="0">
                    <a:lnB w="6350">
                      <a:solidFill>
                        <a:srgbClr val="B89206"/>
                      </a:solidFill>
                      <a:prstDash val="solid"/>
                    </a:lnB>
                  </a:tcPr>
                </a:tc>
                <a:tc>
                  <a:txBody>
                    <a:bodyPr/>
                    <a:lstStyle/>
                    <a:p>
                      <a:pPr marL="116205" lvl="0">
                        <a:lnSpc>
                          <a:spcPct val="100000"/>
                        </a:lnSpc>
                        <a:spcBef>
                          <a:spcPts val="80"/>
                        </a:spcBef>
                        <a:buNone/>
                      </a:pPr>
                      <a:r>
                        <a:rPr lang="en-US" sz="1200" b="0" i="0" spc="-10">
                          <a:latin typeface="DM Sans"/>
                          <a:cs typeface="Arial"/>
                        </a:rPr>
                        <a:t>High</a:t>
                      </a:r>
                    </a:p>
                  </a:txBody>
                  <a:tcPr marL="0" marR="0" marT="10159" marB="0">
                    <a:lnR w="6350">
                      <a:solidFill>
                        <a:srgbClr val="B89206"/>
                      </a:solidFill>
                    </a:lnR>
                    <a:lnB w="6350">
                      <a:solidFill>
                        <a:srgbClr val="B89206"/>
                      </a:solidFill>
                    </a:lnB>
                  </a:tcPr>
                </a:tc>
                <a:extLst>
                  <a:ext uri="{0D108BD9-81ED-4DB2-BD59-A6C34878D82A}">
                    <a16:rowId xmlns:a16="http://schemas.microsoft.com/office/drawing/2014/main" val="10001"/>
                  </a:ext>
                </a:extLst>
              </a:tr>
              <a:tr h="219075">
                <a:tc>
                  <a:txBody>
                    <a:bodyPr/>
                    <a:lstStyle/>
                    <a:p>
                      <a:pPr marL="45720">
                        <a:lnSpc>
                          <a:spcPct val="100000"/>
                        </a:lnSpc>
                        <a:spcBef>
                          <a:spcPts val="105"/>
                        </a:spcBef>
                      </a:pPr>
                      <a:r>
                        <a:rPr lang="en-US" sz="1200" b="1" i="1" spc="-10">
                          <a:latin typeface="DM Sans"/>
                          <a:cs typeface="Arial"/>
                        </a:rPr>
                        <a:t>ON</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nSpc>
                          <a:spcPct val="100000"/>
                        </a:lnSpc>
                        <a:spcBef>
                          <a:spcPts val="105"/>
                        </a:spcBef>
                      </a:pPr>
                      <a:r>
                        <a:rPr lang="en-US" sz="1200" b="0" i="0" spc="-10">
                          <a:latin typeface="DM Sans"/>
                          <a:cs typeface="Arial"/>
                        </a:rPr>
                        <a:t>Moderate</a:t>
                      </a:r>
                      <a:endParaRPr sz="1200" b="0" i="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b="0" i="0" spc="-10">
                          <a:latin typeface="DM Sans"/>
                          <a:cs typeface="Arial"/>
                        </a:rPr>
                        <a:t>Very High</a:t>
                      </a:r>
                      <a:endParaRPr sz="1200" b="0" i="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lvl="0">
                        <a:lnSpc>
                          <a:spcPct val="100000"/>
                        </a:lnSpc>
                        <a:spcBef>
                          <a:spcPts val="105"/>
                        </a:spcBef>
                        <a:buNone/>
                      </a:pPr>
                      <a:r>
                        <a:rPr lang="en-US" sz="1200" b="0" i="0" spc="-10">
                          <a:latin typeface="DM Sans"/>
                          <a:cs typeface="Arial"/>
                        </a:rPr>
                        <a:t>High </a:t>
                      </a:r>
                    </a:p>
                  </a:txBody>
                  <a:tcPr marL="0" marR="0" marT="13335" marB="0">
                    <a:lnR w="6350">
                      <a:solidFill>
                        <a:srgbClr val="B89206"/>
                      </a:solidFill>
                    </a:lnR>
                    <a:lnT w="6350">
                      <a:solidFill>
                        <a:srgbClr val="B89206"/>
                      </a:solidFill>
                    </a:lnT>
                    <a:lnB w="6350">
                      <a:solidFill>
                        <a:srgbClr val="B89206"/>
                      </a:solidFill>
                    </a:lnB>
                  </a:tcPr>
                </a:tc>
                <a:extLst>
                  <a:ext uri="{0D108BD9-81ED-4DB2-BD59-A6C34878D82A}">
                    <a16:rowId xmlns:a16="http://schemas.microsoft.com/office/drawing/2014/main" val="10002"/>
                  </a:ext>
                </a:extLst>
              </a:tr>
              <a:tr h="219075">
                <a:tc>
                  <a:txBody>
                    <a:bodyPr/>
                    <a:lstStyle/>
                    <a:p>
                      <a:pPr marL="45720">
                        <a:lnSpc>
                          <a:spcPct val="100000"/>
                        </a:lnSpc>
                        <a:spcBef>
                          <a:spcPts val="105"/>
                        </a:spcBef>
                      </a:pPr>
                      <a:r>
                        <a:rPr lang="en-US" sz="1200" b="1" i="1" spc="-10">
                          <a:latin typeface="DM Sans"/>
                          <a:cs typeface="Arial"/>
                        </a:rPr>
                        <a:t>QC</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nSpc>
                          <a:spcPct val="100000"/>
                        </a:lnSpc>
                        <a:spcBef>
                          <a:spcPts val="105"/>
                        </a:spcBef>
                      </a:pPr>
                      <a:r>
                        <a:rPr lang="en-US" sz="1200" spc="-10">
                          <a:latin typeface="DM Sans"/>
                          <a:cs typeface="Arial"/>
                        </a:rPr>
                        <a:t>High</a:t>
                      </a:r>
                      <a:endParaRPr sz="120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High</a:t>
                      </a:r>
                    </a:p>
                  </a:txBody>
                  <a:tcPr marL="0" marR="0" marT="13335" marB="0">
                    <a:lnT w="6350">
                      <a:solidFill>
                        <a:srgbClr val="B89206"/>
                      </a:solidFill>
                      <a:prstDash val="solid"/>
                    </a:lnT>
                    <a:lnB w="6350">
                      <a:solidFill>
                        <a:srgbClr val="B89206"/>
                      </a:solidFill>
                      <a:prstDash val="solid"/>
                    </a:lnB>
                  </a:tcPr>
                </a:tc>
                <a:tc>
                  <a:txBody>
                    <a:bodyPr/>
                    <a:lstStyle/>
                    <a:p>
                      <a:pPr marL="116205" lvl="0">
                        <a:lnSpc>
                          <a:spcPct val="100000"/>
                        </a:lnSpc>
                        <a:spcBef>
                          <a:spcPts val="105"/>
                        </a:spcBef>
                        <a:buNone/>
                      </a:pPr>
                      <a:r>
                        <a:rPr lang="en-US" sz="1200" spc="-10">
                          <a:latin typeface="DM Sans"/>
                          <a:cs typeface="Arial"/>
                        </a:rPr>
                        <a:t>High</a:t>
                      </a:r>
                    </a:p>
                  </a:txBody>
                  <a:tcPr marL="0" marR="0" marT="13335" marB="0">
                    <a:lnR w="6350">
                      <a:solidFill>
                        <a:srgbClr val="B89206"/>
                      </a:solidFill>
                    </a:lnR>
                    <a:lnT w="6350">
                      <a:solidFill>
                        <a:srgbClr val="B89206"/>
                      </a:solidFill>
                    </a:lnT>
                    <a:lnB w="6350">
                      <a:solidFill>
                        <a:srgbClr val="B89206"/>
                      </a:solidFill>
                    </a:lnB>
                  </a:tcPr>
                </a:tc>
                <a:extLst>
                  <a:ext uri="{0D108BD9-81ED-4DB2-BD59-A6C34878D82A}">
                    <a16:rowId xmlns:a16="http://schemas.microsoft.com/office/drawing/2014/main" val="10003"/>
                  </a:ext>
                </a:extLst>
              </a:tr>
              <a:tr h="219075">
                <a:tc>
                  <a:txBody>
                    <a:bodyPr/>
                    <a:lstStyle/>
                    <a:p>
                      <a:pPr marL="45720">
                        <a:lnSpc>
                          <a:spcPct val="100000"/>
                        </a:lnSpc>
                        <a:spcBef>
                          <a:spcPts val="105"/>
                        </a:spcBef>
                      </a:pPr>
                      <a:r>
                        <a:rPr lang="en-US" sz="1200" b="1" i="1" spc="-10">
                          <a:latin typeface="DM Sans"/>
                          <a:cs typeface="Arial"/>
                        </a:rPr>
                        <a:t>Maritimes</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nSpc>
                          <a:spcPct val="100000"/>
                        </a:lnSpc>
                        <a:spcBef>
                          <a:spcPts val="105"/>
                        </a:spcBef>
                      </a:pPr>
                      <a:r>
                        <a:rPr lang="en-US" sz="1200" spc="-10">
                          <a:latin typeface="DM Sans"/>
                          <a:cs typeface="Arial"/>
                        </a:rPr>
                        <a:t>High</a:t>
                      </a:r>
                      <a:endParaRPr sz="120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Low - Mod</a:t>
                      </a:r>
                    </a:p>
                  </a:txBody>
                  <a:tcPr marL="0" marR="0" marT="13335" marB="0">
                    <a:lnT w="6350">
                      <a:solidFill>
                        <a:srgbClr val="B89206"/>
                      </a:solidFill>
                      <a:prstDash val="solid"/>
                    </a:lnT>
                    <a:lnB w="6350">
                      <a:solidFill>
                        <a:srgbClr val="B89206"/>
                      </a:solidFill>
                      <a:prstDash val="solid"/>
                    </a:lnB>
                  </a:tcPr>
                </a:tc>
                <a:tc>
                  <a:txBody>
                    <a:bodyPr/>
                    <a:lstStyle/>
                    <a:p>
                      <a:pPr marL="116205" lvl="0">
                        <a:lnSpc>
                          <a:spcPct val="100000"/>
                        </a:lnSpc>
                        <a:spcBef>
                          <a:spcPts val="105"/>
                        </a:spcBef>
                        <a:buNone/>
                      </a:pPr>
                      <a:r>
                        <a:rPr lang="en-US" sz="1200" spc="-10">
                          <a:latin typeface="DM Sans"/>
                          <a:cs typeface="Arial"/>
                        </a:rPr>
                        <a:t>Moderate</a:t>
                      </a:r>
                    </a:p>
                  </a:txBody>
                  <a:tcPr marL="0" marR="0" marT="13335" marB="0">
                    <a:lnR w="6350">
                      <a:solidFill>
                        <a:srgbClr val="B89206"/>
                      </a:solidFill>
                    </a:lnR>
                    <a:lnT w="6350">
                      <a:solidFill>
                        <a:srgbClr val="B89206"/>
                      </a:solidFill>
                    </a:lnT>
                    <a:lnB w="6350">
                      <a:solidFill>
                        <a:srgbClr val="B89206"/>
                      </a:solidFill>
                    </a:lnB>
                  </a:tcPr>
                </a:tc>
                <a:extLst>
                  <a:ext uri="{0D108BD9-81ED-4DB2-BD59-A6C34878D82A}">
                    <a16:rowId xmlns:a16="http://schemas.microsoft.com/office/drawing/2014/main" val="10004"/>
                  </a:ext>
                </a:extLst>
              </a:tr>
              <a:tr h="219075">
                <a:tc>
                  <a:txBody>
                    <a:bodyPr/>
                    <a:lstStyle/>
                    <a:p>
                      <a:pPr marL="45720">
                        <a:lnSpc>
                          <a:spcPct val="100000"/>
                        </a:lnSpc>
                        <a:spcBef>
                          <a:spcPts val="105"/>
                        </a:spcBef>
                      </a:pPr>
                      <a:r>
                        <a:rPr lang="en-US" sz="1200" b="1" i="1" spc="-10">
                          <a:latin typeface="DM Sans"/>
                          <a:cs typeface="Arial"/>
                        </a:rPr>
                        <a:t>Prairies</a:t>
                      </a:r>
                      <a:endParaRPr sz="1200" b="1" i="1" spc="-10">
                        <a:latin typeface="DM Sans"/>
                        <a:cs typeface="Arial"/>
                      </a:endParaRPr>
                    </a:p>
                  </a:txBody>
                  <a:tcPr marL="0" marR="0" marT="13335" marB="0">
                    <a:lnL w="6350">
                      <a:solidFill>
                        <a:srgbClr val="B89206"/>
                      </a:solidFill>
                      <a:prstDash val="solid"/>
                    </a:lnL>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00965">
                        <a:lnSpc>
                          <a:spcPct val="100000"/>
                        </a:lnSpc>
                        <a:spcBef>
                          <a:spcPts val="105"/>
                        </a:spcBef>
                      </a:pPr>
                      <a:r>
                        <a:rPr lang="en-US" sz="1200" spc="-10">
                          <a:latin typeface="DM Sans"/>
                          <a:cs typeface="Arial"/>
                        </a:rPr>
                        <a:t>High </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Low</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16205" lvl="0">
                        <a:lnSpc>
                          <a:spcPct val="100000"/>
                        </a:lnSpc>
                        <a:spcBef>
                          <a:spcPts val="105"/>
                        </a:spcBef>
                        <a:buNone/>
                      </a:pPr>
                      <a:r>
                        <a:rPr lang="en-US" sz="1200" spc="-10">
                          <a:latin typeface="DM Sans"/>
                          <a:cs typeface="Arial"/>
                        </a:rPr>
                        <a:t>Low-Mod</a:t>
                      </a:r>
                    </a:p>
                  </a:txBody>
                  <a:tcPr marL="0" marR="0" marT="13335" marB="0">
                    <a:lnR w="6350">
                      <a:solidFill>
                        <a:srgbClr val="B89206"/>
                      </a:solidFill>
                    </a:lnR>
                    <a:lnT w="6350">
                      <a:solidFill>
                        <a:srgbClr val="B89206"/>
                      </a:solidFill>
                    </a:lnT>
                    <a:lnB w="6350">
                      <a:solidFill>
                        <a:srgbClr val="B89206"/>
                      </a:solidFill>
                    </a:lnB>
                  </a:tcPr>
                </a:tc>
                <a:extLst>
                  <a:ext uri="{0D108BD9-81ED-4DB2-BD59-A6C34878D82A}">
                    <a16:rowId xmlns:a16="http://schemas.microsoft.com/office/drawing/2014/main" val="10006"/>
                  </a:ext>
                </a:extLst>
              </a:tr>
              <a:tr h="219075">
                <a:tc>
                  <a:txBody>
                    <a:bodyPr/>
                    <a:lstStyle/>
                    <a:p>
                      <a:pPr marL="45720">
                        <a:lnSpc>
                          <a:spcPct val="100000"/>
                        </a:lnSpc>
                        <a:spcBef>
                          <a:spcPts val="105"/>
                        </a:spcBef>
                      </a:pPr>
                      <a:r>
                        <a:rPr lang="en-US" sz="1200" b="1" i="1">
                          <a:latin typeface="DM Sans"/>
                          <a:cs typeface="Arial"/>
                        </a:rPr>
                        <a:t>SK/MB/NS</a:t>
                      </a:r>
                      <a:endParaRPr sz="1200" b="1" i="1">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nSpc>
                          <a:spcPct val="100000"/>
                        </a:lnSpc>
                        <a:spcBef>
                          <a:spcPts val="105"/>
                        </a:spcBef>
                      </a:pPr>
                      <a:r>
                        <a:rPr lang="en-US" sz="1200" spc="-20">
                          <a:latin typeface="DM Sans"/>
                          <a:cs typeface="Arial"/>
                        </a:rPr>
                        <a:t>Low</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Low</a:t>
                      </a:r>
                    </a:p>
                  </a:txBody>
                  <a:tcPr marL="0" marR="0" marT="13335" marB="0">
                    <a:lnT w="6350">
                      <a:solidFill>
                        <a:srgbClr val="B89206"/>
                      </a:solidFill>
                      <a:prstDash val="solid"/>
                    </a:lnT>
                    <a:lnB w="6350">
                      <a:solidFill>
                        <a:srgbClr val="B89206"/>
                      </a:solidFill>
                      <a:prstDash val="solid"/>
                    </a:lnB>
                  </a:tcPr>
                </a:tc>
                <a:tc>
                  <a:txBody>
                    <a:bodyPr/>
                    <a:lstStyle/>
                    <a:p>
                      <a:pPr marL="116205" lvl="0">
                        <a:lnSpc>
                          <a:spcPct val="100000"/>
                        </a:lnSpc>
                        <a:spcBef>
                          <a:spcPts val="105"/>
                        </a:spcBef>
                        <a:buNone/>
                      </a:pPr>
                      <a:r>
                        <a:rPr lang="en-US" sz="1200" spc="-10">
                          <a:latin typeface="DM Sans"/>
                          <a:cs typeface="Arial"/>
                        </a:rPr>
                        <a:t>Low</a:t>
                      </a:r>
                    </a:p>
                  </a:txBody>
                  <a:tcPr marL="0" marR="0" marT="13335" marB="0">
                    <a:lnR w="6350">
                      <a:solidFill>
                        <a:srgbClr val="B89206"/>
                      </a:solidFill>
                    </a:lnR>
                    <a:lnT w="6350">
                      <a:solidFill>
                        <a:srgbClr val="B89206"/>
                      </a:solidFill>
                    </a:lnT>
                    <a:lnB w="6350">
                      <a:solidFill>
                        <a:srgbClr val="B89206"/>
                      </a:solidFill>
                    </a:lnB>
                  </a:tcPr>
                </a:tc>
                <a:extLst>
                  <a:ext uri="{0D108BD9-81ED-4DB2-BD59-A6C34878D82A}">
                    <a16:rowId xmlns:a16="http://schemas.microsoft.com/office/drawing/2014/main" val="10007"/>
                  </a:ext>
                </a:extLst>
              </a:tr>
            </a:tbl>
          </a:graphicData>
        </a:graphic>
      </p:graphicFrame>
      <p:sp>
        <p:nvSpPr>
          <p:cNvPr id="35" name="object 21">
            <a:extLst>
              <a:ext uri="{FF2B5EF4-FFF2-40B4-BE49-F238E27FC236}">
                <a16:creationId xmlns:a16="http://schemas.microsoft.com/office/drawing/2014/main" id="{8B88007C-1A63-A2E6-BEF9-D1CE17FFBD54}"/>
              </a:ext>
            </a:extLst>
          </p:cNvPr>
          <p:cNvSpPr txBox="1"/>
          <p:nvPr/>
        </p:nvSpPr>
        <p:spPr>
          <a:xfrm>
            <a:off x="7724222" y="4185689"/>
            <a:ext cx="4204455" cy="2079415"/>
          </a:xfrm>
          <a:prstGeom prst="rect">
            <a:avLst/>
          </a:prstGeom>
          <a:solidFill>
            <a:schemeClr val="accent3">
              <a:lumMod val="60000"/>
              <a:lumOff val="40000"/>
            </a:schemeClr>
          </a:solidFill>
          <a:ln>
            <a:solidFill>
              <a:srgbClr val="002060"/>
            </a:solidFill>
          </a:ln>
        </p:spPr>
        <p:txBody>
          <a:bodyPr vert="horz" wrap="square" lIns="0" tIns="40005" rIns="0" bIns="0" rtlCol="0" anchor="t">
            <a:spAutoFit/>
          </a:bodyPr>
          <a:lstStyle/>
          <a:p>
            <a:pPr marL="90805">
              <a:spcBef>
                <a:spcPts val="315"/>
              </a:spcBef>
            </a:pPr>
            <a:r>
              <a:rPr lang="en-US" sz="1200" b="1" spc="-10">
                <a:latin typeface="DM Sans"/>
                <a:cs typeface="Arial"/>
              </a:rPr>
              <a:t>takeaways: </a:t>
            </a:r>
            <a:endParaRPr lang="en-US" sz="1200" b="1" spc="-10">
              <a:latin typeface="DM Sans"/>
            </a:endParaRPr>
          </a:p>
          <a:p>
            <a:pPr marL="262255" indent="-171450">
              <a:spcBef>
                <a:spcPts val="315"/>
              </a:spcBef>
              <a:buFont typeface="Arial"/>
              <a:buChar char="•"/>
            </a:pPr>
            <a:r>
              <a:rPr lang="en-US" sz="1200" b="1" spc="-10">
                <a:latin typeface="DM Sans"/>
              </a:rPr>
              <a:t>Avoid BC,QC, and ON</a:t>
            </a:r>
            <a:r>
              <a:rPr lang="en-US" sz="1200" spc="-10">
                <a:latin typeface="DM Sans"/>
              </a:rPr>
              <a:t> for solar without strong flood mitigation</a:t>
            </a:r>
            <a:endParaRPr lang="en-US" sz="1200">
              <a:latin typeface="DM Sans"/>
            </a:endParaRPr>
          </a:p>
          <a:p>
            <a:pPr marL="262255" indent="-171450">
              <a:spcBef>
                <a:spcPts val="315"/>
              </a:spcBef>
              <a:buFont typeface="Arial"/>
              <a:buChar char="•"/>
            </a:pPr>
            <a:r>
              <a:rPr lang="en-US" sz="1200" b="1" spc="-10">
                <a:latin typeface="DM Sans"/>
              </a:rPr>
              <a:t>Maritimes</a:t>
            </a:r>
            <a:r>
              <a:rPr lang="en-US" sz="1200" spc="-10">
                <a:latin typeface="DM Sans"/>
              </a:rPr>
              <a:t> are </a:t>
            </a:r>
            <a:r>
              <a:rPr lang="en-US" sz="1200" b="1" spc="-10">
                <a:latin typeface="DM Sans"/>
              </a:rPr>
              <a:t>moderate-risk</a:t>
            </a:r>
            <a:r>
              <a:rPr lang="en-US" sz="1200" spc="-10">
                <a:latin typeface="DM Sans"/>
              </a:rPr>
              <a:t> — viable with elevated design</a:t>
            </a:r>
            <a:endParaRPr lang="en-US" sz="1200">
              <a:latin typeface="DM Sans"/>
            </a:endParaRPr>
          </a:p>
          <a:p>
            <a:pPr marL="262255" indent="-171450">
              <a:spcBef>
                <a:spcPts val="315"/>
              </a:spcBef>
              <a:buFont typeface="Arial"/>
              <a:buChar char="•"/>
            </a:pPr>
            <a:r>
              <a:rPr lang="en-US" sz="1200" b="1" spc="-10">
                <a:latin typeface="DM Sans"/>
              </a:rPr>
              <a:t>Prairies</a:t>
            </a:r>
            <a:r>
              <a:rPr lang="en-US" sz="1200" spc="-10">
                <a:latin typeface="DM Sans"/>
              </a:rPr>
              <a:t> are </a:t>
            </a:r>
            <a:r>
              <a:rPr lang="en-US" sz="1200" b="1" spc="-10">
                <a:latin typeface="DM Sans"/>
              </a:rPr>
              <a:t>borderline</a:t>
            </a:r>
            <a:r>
              <a:rPr lang="en-US" sz="1200" spc="-10">
                <a:latin typeface="DM Sans"/>
              </a:rPr>
              <a:t>; low losses but high rainfall → monitor closely</a:t>
            </a:r>
            <a:endParaRPr lang="en-US" sz="1200">
              <a:latin typeface="DM Sans"/>
            </a:endParaRPr>
          </a:p>
          <a:p>
            <a:pPr marL="262255" indent="-171450">
              <a:spcBef>
                <a:spcPts val="315"/>
              </a:spcBef>
              <a:buFont typeface="Arial"/>
              <a:buChar char="•"/>
            </a:pPr>
            <a:r>
              <a:rPr lang="en-US" sz="1200" b="1" spc="-10">
                <a:latin typeface="DM Sans"/>
              </a:rPr>
              <a:t>SK, MB, NS</a:t>
            </a:r>
            <a:r>
              <a:rPr lang="en-US" sz="1200" spc="-10">
                <a:latin typeface="DM Sans"/>
              </a:rPr>
              <a:t> offer </a:t>
            </a:r>
            <a:r>
              <a:rPr lang="en-US" sz="1200" b="1" spc="-10">
                <a:latin typeface="DM Sans"/>
              </a:rPr>
              <a:t>lower-risk options</a:t>
            </a:r>
            <a:r>
              <a:rPr lang="en-US" sz="1200" spc="-10">
                <a:latin typeface="DM Sans"/>
              </a:rPr>
              <a:t> for ground-mounted solar</a:t>
            </a:r>
            <a:endParaRPr lang="en-US" sz="1200">
              <a:latin typeface="DM Sans"/>
            </a:endParaRPr>
          </a:p>
          <a:p>
            <a:pPr marL="262255" indent="-171450">
              <a:spcBef>
                <a:spcPts val="315"/>
              </a:spcBef>
              <a:buFont typeface="Arial"/>
              <a:buChar char="•"/>
            </a:pPr>
            <a:endParaRPr lang="en-US" sz="1200" b="1" spc="-10">
              <a:latin typeface="DM Sans"/>
            </a:endParaRPr>
          </a:p>
        </p:txBody>
      </p:sp>
      <p:sp>
        <p:nvSpPr>
          <p:cNvPr id="37" name="object 25">
            <a:extLst>
              <a:ext uri="{FF2B5EF4-FFF2-40B4-BE49-F238E27FC236}">
                <a16:creationId xmlns:a16="http://schemas.microsoft.com/office/drawing/2014/main" id="{8153A2DE-EB52-5BB3-6B18-66210BAA4473}"/>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15</a:t>
            </a:fld>
            <a:endParaRPr lang="en-CA" sz="1200" spc="-25"/>
          </a:p>
        </p:txBody>
      </p:sp>
      <p:sp>
        <p:nvSpPr>
          <p:cNvPr id="38" name="Rectangle 37">
            <a:extLst>
              <a:ext uri="{FF2B5EF4-FFF2-40B4-BE49-F238E27FC236}">
                <a16:creationId xmlns:a16="http://schemas.microsoft.com/office/drawing/2014/main" id="{917FF2E4-69D5-0C8F-60E9-640DFD3C0AF2}"/>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tabLst>
                <a:tab pos="11896090" algn="l"/>
              </a:tabLst>
            </a:pPr>
            <a:r>
              <a:rPr lang="en-US" u="none">
                <a:latin typeface="DM Sans"/>
              </a:rPr>
              <a:t>CAT Event Analysis: Windstorm </a:t>
            </a:r>
          </a:p>
        </p:txBody>
      </p:sp>
      <p:sp>
        <p:nvSpPr>
          <p:cNvPr id="15" name="object 15"/>
          <p:cNvSpPr txBox="1"/>
          <p:nvPr/>
        </p:nvSpPr>
        <p:spPr>
          <a:xfrm>
            <a:off x="6693290" y="1629721"/>
            <a:ext cx="3439160" cy="320601"/>
          </a:xfrm>
          <a:prstGeom prst="rect">
            <a:avLst/>
          </a:prstGeom>
        </p:spPr>
        <p:txBody>
          <a:bodyPr vert="horz" wrap="square" lIns="0" tIns="12700" rIns="0" bIns="0" rtlCol="0" anchor="t">
            <a:spAutoFit/>
          </a:bodyPr>
          <a:lstStyle/>
          <a:p>
            <a:pPr algn="ctr">
              <a:spcBef>
                <a:spcPts val="100"/>
              </a:spcBef>
            </a:pPr>
            <a:r>
              <a:rPr lang="en-US" sz="2000" b="1" spc="-25">
                <a:latin typeface="DM Sans"/>
                <a:cs typeface="Arial"/>
              </a:rPr>
              <a:t>Wind Speed Data </a:t>
            </a:r>
            <a:endParaRPr lang="en-US" sz="2000">
              <a:latin typeface="DM Sans"/>
            </a:endParaRPr>
          </a:p>
        </p:txBody>
      </p:sp>
      <p:sp>
        <p:nvSpPr>
          <p:cNvPr id="16" name="object 16"/>
          <p:cNvSpPr txBox="1"/>
          <p:nvPr/>
        </p:nvSpPr>
        <p:spPr>
          <a:xfrm>
            <a:off x="747487" y="1629721"/>
            <a:ext cx="2860675" cy="320601"/>
          </a:xfrm>
          <a:prstGeom prst="rect">
            <a:avLst/>
          </a:prstGeom>
        </p:spPr>
        <p:txBody>
          <a:bodyPr vert="horz" wrap="square" lIns="0" tIns="12700" rIns="0" bIns="0" rtlCol="0" anchor="t">
            <a:spAutoFit/>
          </a:bodyPr>
          <a:lstStyle/>
          <a:p>
            <a:pPr algn="ctr">
              <a:spcBef>
                <a:spcPts val="100"/>
              </a:spcBef>
            </a:pPr>
            <a:r>
              <a:rPr lang="en-US" sz="2000" b="1" spc="-25">
                <a:latin typeface="DM Sans"/>
                <a:cs typeface="Arial"/>
              </a:rPr>
              <a:t>Loss Data</a:t>
            </a:r>
            <a:endParaRPr lang="en-US" sz="2000" b="1" spc="-25">
              <a:solidFill>
                <a:srgbClr val="000000"/>
              </a:solidFill>
              <a:latin typeface="DM Sans"/>
              <a:cs typeface="Arial"/>
            </a:endParaRPr>
          </a:p>
        </p:txBody>
      </p:sp>
      <p:sp>
        <p:nvSpPr>
          <p:cNvPr id="24" name="object 24"/>
          <p:cNvSpPr/>
          <p:nvPr/>
        </p:nvSpPr>
        <p:spPr>
          <a:xfrm>
            <a:off x="4566665" y="1791123"/>
            <a:ext cx="0" cy="3449320"/>
          </a:xfrm>
          <a:custGeom>
            <a:avLst/>
            <a:gdLst/>
            <a:ahLst/>
            <a:cxnLst/>
            <a:rect l="l" t="t" r="r" b="b"/>
            <a:pathLst>
              <a:path h="3449320">
                <a:moveTo>
                  <a:pt x="0" y="0"/>
                </a:moveTo>
                <a:lnTo>
                  <a:pt x="0" y="3449053"/>
                </a:lnTo>
              </a:path>
            </a:pathLst>
          </a:custGeom>
          <a:ln w="6350">
            <a:solidFill>
              <a:srgbClr val="000000"/>
            </a:solidFill>
          </a:ln>
        </p:spPr>
        <p:txBody>
          <a:bodyPr wrap="square" lIns="0" tIns="0" rIns="0" bIns="0" rtlCol="0"/>
          <a:lstStyle/>
          <a:p>
            <a:endParaRPr/>
          </a:p>
        </p:txBody>
      </p:sp>
      <p:sp>
        <p:nvSpPr>
          <p:cNvPr id="25" name="object 25"/>
          <p:cNvSpPr/>
          <p:nvPr/>
        </p:nvSpPr>
        <p:spPr>
          <a:xfrm>
            <a:off x="8415612" y="2162555"/>
            <a:ext cx="0" cy="2486238"/>
          </a:xfrm>
          <a:custGeom>
            <a:avLst/>
            <a:gdLst/>
            <a:ahLst/>
            <a:cxnLst/>
            <a:rect l="l" t="t" r="r" b="b"/>
            <a:pathLst>
              <a:path h="3449320">
                <a:moveTo>
                  <a:pt x="0" y="0"/>
                </a:moveTo>
                <a:lnTo>
                  <a:pt x="0" y="3449053"/>
                </a:lnTo>
              </a:path>
            </a:pathLst>
          </a:custGeom>
          <a:ln w="6350">
            <a:solidFill>
              <a:srgbClr val="000000"/>
            </a:solidFill>
          </a:ln>
        </p:spPr>
        <p:txBody>
          <a:bodyPr wrap="square" lIns="0" tIns="0" rIns="0" bIns="0" rtlCol="0"/>
          <a:lstStyle/>
          <a:p>
            <a:endParaRPr/>
          </a:p>
        </p:txBody>
      </p:sp>
      <p:sp>
        <p:nvSpPr>
          <p:cNvPr id="26" name="object 26"/>
          <p:cNvSpPr txBox="1"/>
          <p:nvPr/>
        </p:nvSpPr>
        <p:spPr>
          <a:xfrm>
            <a:off x="387029" y="663304"/>
            <a:ext cx="10688955" cy="750847"/>
          </a:xfrm>
          <a:prstGeom prst="rect">
            <a:avLst/>
          </a:prstGeom>
        </p:spPr>
        <p:txBody>
          <a:bodyPr vert="horz" wrap="square" lIns="0" tIns="12065" rIns="0" bIns="0" rtlCol="0" anchor="t">
            <a:spAutoFit/>
          </a:bodyPr>
          <a:lstStyle/>
          <a:p>
            <a:pPr marL="12700" marR="5080">
              <a:spcBef>
                <a:spcPts val="95"/>
              </a:spcBef>
            </a:pPr>
            <a:r>
              <a:rPr lang="en-US" sz="1600">
                <a:latin typeface="DM Sans"/>
              </a:rPr>
              <a:t>Winter storms </a:t>
            </a:r>
            <a:r>
              <a:rPr lang="en-US" sz="1600" b="1">
                <a:latin typeface="DM Sans"/>
              </a:rPr>
              <a:t>primarily impact wind farms</a:t>
            </a:r>
            <a:r>
              <a:rPr lang="en-US" sz="1600">
                <a:latin typeface="DM Sans"/>
              </a:rPr>
              <a:t>, with extreme wind gusts and ice buildup leading to </a:t>
            </a:r>
            <a:r>
              <a:rPr lang="en-US" sz="1600" b="1">
                <a:latin typeface="DM Sans"/>
              </a:rPr>
              <a:t>turbine shutdowns, equipment damage, and significant production losses</a:t>
            </a:r>
            <a:r>
              <a:rPr lang="en-US" sz="1600">
                <a:latin typeface="DM Sans"/>
              </a:rPr>
              <a:t>. Severe events can halt operations for hours or days, making windstorm risk a key consideration for site selection and insurance planning.</a:t>
            </a:r>
          </a:p>
        </p:txBody>
      </p:sp>
      <p:graphicFrame>
        <p:nvGraphicFramePr>
          <p:cNvPr id="28" name="Chart 27">
            <a:extLst>
              <a:ext uri="{FF2B5EF4-FFF2-40B4-BE49-F238E27FC236}">
                <a16:creationId xmlns:a16="http://schemas.microsoft.com/office/drawing/2014/main" id="{9F789E8C-0D32-F083-C1FE-60C0462606D4}"/>
              </a:ext>
            </a:extLst>
          </p:cNvPr>
          <p:cNvGraphicFramePr>
            <a:graphicFrameLocks/>
          </p:cNvGraphicFramePr>
          <p:nvPr>
            <p:extLst>
              <p:ext uri="{D42A27DB-BD31-4B8C-83A1-F6EECF244321}">
                <p14:modId xmlns:p14="http://schemas.microsoft.com/office/powerpoint/2010/main" val="2684018251"/>
              </p:ext>
            </p:extLst>
          </p:nvPr>
        </p:nvGraphicFramePr>
        <p:xfrm>
          <a:off x="212725" y="2153708"/>
          <a:ext cx="4349750" cy="2499784"/>
        </p:xfrm>
        <a:graphic>
          <a:graphicData uri="http://schemas.openxmlformats.org/drawingml/2006/chart">
            <c:chart xmlns:c="http://schemas.openxmlformats.org/drawingml/2006/chart" xmlns:r="http://schemas.openxmlformats.org/officeDocument/2006/relationships" r:id="rId2"/>
          </a:graphicData>
        </a:graphic>
      </p:graphicFrame>
      <p:sp>
        <p:nvSpPr>
          <p:cNvPr id="30" name="object 9">
            <a:extLst>
              <a:ext uri="{FF2B5EF4-FFF2-40B4-BE49-F238E27FC236}">
                <a16:creationId xmlns:a16="http://schemas.microsoft.com/office/drawing/2014/main" id="{9132F457-5D92-0D64-CF16-5550946BAAE1}"/>
              </a:ext>
            </a:extLst>
          </p:cNvPr>
          <p:cNvSpPr txBox="1"/>
          <p:nvPr/>
        </p:nvSpPr>
        <p:spPr>
          <a:xfrm>
            <a:off x="579967" y="4658106"/>
            <a:ext cx="3618230" cy="411010"/>
          </a:xfrm>
          <a:prstGeom prst="rect">
            <a:avLst/>
          </a:prstGeom>
          <a:solidFill>
            <a:srgbClr val="FCEFC1"/>
          </a:solidFill>
        </p:spPr>
        <p:txBody>
          <a:bodyPr vert="horz" wrap="square" lIns="0" tIns="41275" rIns="0" bIns="0" rtlCol="0" anchor="t">
            <a:spAutoFit/>
          </a:bodyPr>
          <a:lstStyle/>
          <a:p>
            <a:pPr marL="91440" algn="ctr">
              <a:spcBef>
                <a:spcPts val="325"/>
              </a:spcBef>
            </a:pPr>
            <a:r>
              <a:rPr lang="en-US" sz="1200" b="1" spc="-10">
                <a:latin typeface="DM Sans"/>
                <a:cs typeface="Arial"/>
              </a:rPr>
              <a:t>BC and AB </a:t>
            </a:r>
            <a:r>
              <a:rPr lang="en-US" sz="1200" spc="-10">
                <a:latin typeface="DM Sans"/>
                <a:cs typeface="Arial"/>
              </a:rPr>
              <a:t>appear to have the highest loss among other provinces. </a:t>
            </a:r>
            <a:endParaRPr lang="en-US" sz="1200">
              <a:latin typeface="DM Sans"/>
            </a:endParaRPr>
          </a:p>
        </p:txBody>
      </p:sp>
      <p:graphicFrame>
        <p:nvGraphicFramePr>
          <p:cNvPr id="32" name="object 8">
            <a:extLst>
              <a:ext uri="{FF2B5EF4-FFF2-40B4-BE49-F238E27FC236}">
                <a16:creationId xmlns:a16="http://schemas.microsoft.com/office/drawing/2014/main" id="{FE86DCC6-1719-8E27-654F-ACA3DCFAC149}"/>
              </a:ext>
            </a:extLst>
          </p:cNvPr>
          <p:cNvGraphicFramePr>
            <a:graphicFrameLocks noGrp="1"/>
          </p:cNvGraphicFramePr>
          <p:nvPr>
            <p:extLst>
              <p:ext uri="{D42A27DB-BD31-4B8C-83A1-F6EECF244321}">
                <p14:modId xmlns:p14="http://schemas.microsoft.com/office/powerpoint/2010/main" val="2168826214"/>
              </p:ext>
            </p:extLst>
          </p:nvPr>
        </p:nvGraphicFramePr>
        <p:xfrm>
          <a:off x="4699000" y="2159000"/>
          <a:ext cx="3490980" cy="2263209"/>
        </p:xfrm>
        <a:graphic>
          <a:graphicData uri="http://schemas.openxmlformats.org/drawingml/2006/table">
            <a:tbl>
              <a:tblPr firstRow="1" bandRow="1">
                <a:tableStyleId>{2D5ABB26-0587-4C30-8999-92F81FD0307C}</a:tableStyleId>
              </a:tblPr>
              <a:tblGrid>
                <a:gridCol w="874887">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473093">
                  <a:extLst>
                    <a:ext uri="{9D8B030D-6E8A-4147-A177-3AD203B41FA5}">
                      <a16:colId xmlns:a16="http://schemas.microsoft.com/office/drawing/2014/main" val="20002"/>
                    </a:ext>
                  </a:extLst>
                </a:gridCol>
              </a:tblGrid>
              <a:tr h="408304">
                <a:tc gridSpan="3">
                  <a:txBody>
                    <a:bodyPr/>
                    <a:lstStyle/>
                    <a:p>
                      <a:pPr marL="45720" lvl="0" algn="ctr">
                        <a:lnSpc>
                          <a:spcPct val="100000"/>
                        </a:lnSpc>
                        <a:spcBef>
                          <a:spcPts val="130"/>
                        </a:spcBef>
                        <a:buNone/>
                      </a:pPr>
                      <a:r>
                        <a:rPr lang="en-US" sz="1200" b="1" spc="-20">
                          <a:latin typeface="DM Sans"/>
                          <a:cs typeface="Arial"/>
                        </a:rPr>
                        <a:t>Average of Max Wind per Province</a:t>
                      </a:r>
                      <a:endParaRPr sz="1200" b="1" spc="-20">
                        <a:latin typeface="DM Sans"/>
                        <a:cs typeface="Arial"/>
                      </a:endParaRPr>
                    </a:p>
                  </a:txBody>
                  <a:tcPr marL="0" marR="0" marT="16509" marB="0">
                    <a:lnL w="6350">
                      <a:solidFill>
                        <a:srgbClr val="B89206"/>
                      </a:solidFill>
                    </a:lnL>
                    <a:solidFill>
                      <a:srgbClr val="B89206"/>
                    </a:solidFill>
                  </a:tcPr>
                </a:tc>
                <a:tc hMerge="1">
                  <a:txBody>
                    <a:bodyPr/>
                    <a:lstStyle/>
                    <a:p>
                      <a:endParaRPr lang="en-US"/>
                    </a:p>
                  </a:txBody>
                  <a:tcPr marL="0" marR="0" marT="16509" marB="0">
                    <a:solidFill>
                      <a:srgbClr val="B89206"/>
                    </a:solidFill>
                  </a:tcPr>
                </a:tc>
                <a:tc hMerge="1">
                  <a:txBody>
                    <a:bodyPr/>
                    <a:lstStyle/>
                    <a:p>
                      <a:endParaRPr lang="en-US"/>
                    </a:p>
                  </a:txBody>
                  <a:tcPr marL="0" marR="0" marT="16509" marB="0">
                    <a:solidFill>
                      <a:srgbClr val="B89206"/>
                    </a:solidFill>
                  </a:tcPr>
                </a:tc>
                <a:extLst>
                  <a:ext uri="{0D108BD9-81ED-4DB2-BD59-A6C34878D82A}">
                    <a16:rowId xmlns:a16="http://schemas.microsoft.com/office/drawing/2014/main" val="908991106"/>
                  </a:ext>
                </a:extLst>
              </a:tr>
              <a:tr h="408304">
                <a:tc>
                  <a:txBody>
                    <a:bodyPr/>
                    <a:lstStyle/>
                    <a:p>
                      <a:pPr marL="45720" algn="ctr">
                        <a:lnSpc>
                          <a:spcPct val="100000"/>
                        </a:lnSpc>
                        <a:spcBef>
                          <a:spcPts val="130"/>
                        </a:spcBef>
                      </a:pPr>
                      <a:r>
                        <a:rPr lang="en-US" sz="1200" b="1" spc="-20">
                          <a:latin typeface="DM Sans"/>
                          <a:cs typeface="Arial"/>
                        </a:rPr>
                        <a:t>Province</a:t>
                      </a:r>
                      <a:endParaRPr sz="1200" b="1" spc="-20">
                        <a:latin typeface="DM Sans"/>
                        <a:cs typeface="Arial"/>
                      </a:endParaRPr>
                    </a:p>
                  </a:txBody>
                  <a:tcPr marL="0" marR="0" marT="16510" marB="0">
                    <a:lnL w="6350">
                      <a:solidFill>
                        <a:srgbClr val="B89206"/>
                      </a:solidFill>
                      <a:prstDash val="solid"/>
                    </a:lnL>
                    <a:solidFill>
                      <a:srgbClr val="B89206"/>
                    </a:solidFill>
                  </a:tcPr>
                </a:tc>
                <a:tc>
                  <a:txBody>
                    <a:bodyPr/>
                    <a:lstStyle/>
                    <a:p>
                      <a:pPr marL="100965" marR="109220" lvl="0" algn="ctr">
                        <a:lnSpc>
                          <a:spcPct val="100000"/>
                        </a:lnSpc>
                        <a:spcBef>
                          <a:spcPts val="130"/>
                        </a:spcBef>
                        <a:buNone/>
                      </a:pPr>
                      <a:r>
                        <a:rPr lang="en-US" sz="1200" b="1" spc="-10">
                          <a:latin typeface="DM Sans"/>
                          <a:cs typeface="Arial"/>
                        </a:rPr>
                        <a:t>Average of Max Wind (km/h)</a:t>
                      </a:r>
                      <a:endParaRPr lang="en-US"/>
                    </a:p>
                  </a:txBody>
                  <a:tcPr marL="0" marR="0" marT="16510" marB="0">
                    <a:solidFill>
                      <a:srgbClr val="B89206"/>
                    </a:solidFill>
                  </a:tcPr>
                </a:tc>
                <a:tc>
                  <a:txBody>
                    <a:bodyPr/>
                    <a:lstStyle/>
                    <a:p>
                      <a:pPr marL="116205" algn="ctr">
                        <a:lnSpc>
                          <a:spcPct val="100000"/>
                        </a:lnSpc>
                        <a:spcBef>
                          <a:spcPts val="130"/>
                        </a:spcBef>
                      </a:pPr>
                      <a:r>
                        <a:rPr lang="en-US" sz="1200" b="1" spc="-10">
                          <a:latin typeface="DM Sans"/>
                          <a:cs typeface="Arial"/>
                        </a:rPr>
                        <a:t>Category (based on SSHWS as reference)</a:t>
                      </a:r>
                    </a:p>
                  </a:txBody>
                  <a:tcPr marL="0" marR="0" marT="16510" marB="0">
                    <a:solidFill>
                      <a:srgbClr val="B89206"/>
                    </a:solidFill>
                  </a:tcPr>
                </a:tc>
                <a:extLst>
                  <a:ext uri="{0D108BD9-81ED-4DB2-BD59-A6C34878D82A}">
                    <a16:rowId xmlns:a16="http://schemas.microsoft.com/office/drawing/2014/main" val="10000"/>
                  </a:ext>
                </a:extLst>
              </a:tr>
              <a:tr h="215900">
                <a:tc>
                  <a:txBody>
                    <a:bodyPr/>
                    <a:lstStyle/>
                    <a:p>
                      <a:pPr marL="45720">
                        <a:lnSpc>
                          <a:spcPct val="100000"/>
                        </a:lnSpc>
                        <a:spcBef>
                          <a:spcPts val="80"/>
                        </a:spcBef>
                      </a:pPr>
                      <a:r>
                        <a:rPr lang="en-US" sz="1200" b="1" i="1">
                          <a:latin typeface="DM Sans"/>
                          <a:cs typeface="Arial"/>
                        </a:rPr>
                        <a:t>AB</a:t>
                      </a:r>
                      <a:endParaRPr sz="1200" b="1" i="1">
                        <a:latin typeface="DM Sans"/>
                        <a:cs typeface="Arial"/>
                      </a:endParaRPr>
                    </a:p>
                  </a:txBody>
                  <a:tcPr marL="0" marR="0" marT="10160" marB="0">
                    <a:lnL w="6350">
                      <a:solidFill>
                        <a:srgbClr val="B89206"/>
                      </a:solidFill>
                      <a:prstDash val="solid"/>
                    </a:lnL>
                    <a:lnB w="6350">
                      <a:solidFill>
                        <a:srgbClr val="B89206"/>
                      </a:solidFill>
                      <a:prstDash val="solid"/>
                    </a:lnB>
                  </a:tcPr>
                </a:tc>
                <a:tc>
                  <a:txBody>
                    <a:bodyPr/>
                    <a:lstStyle/>
                    <a:p>
                      <a:pPr marL="100965" algn="ctr">
                        <a:lnSpc>
                          <a:spcPct val="100000"/>
                        </a:lnSpc>
                        <a:spcBef>
                          <a:spcPts val="80"/>
                        </a:spcBef>
                      </a:pPr>
                      <a:r>
                        <a:rPr lang="en-US" sz="1200" b="0" i="0" spc="-10">
                          <a:latin typeface="DM Sans"/>
                          <a:cs typeface="Arial"/>
                        </a:rPr>
                        <a:t>128.33</a:t>
                      </a:r>
                    </a:p>
                  </a:txBody>
                  <a:tcPr marL="0" marR="0" marT="10160" marB="0">
                    <a:lnB w="6350">
                      <a:solidFill>
                        <a:srgbClr val="B89206"/>
                      </a:solidFill>
                      <a:prstDash val="solid"/>
                    </a:lnB>
                  </a:tcPr>
                </a:tc>
                <a:tc>
                  <a:txBody>
                    <a:bodyPr/>
                    <a:lstStyle/>
                    <a:p>
                      <a:pPr marL="116205">
                        <a:lnSpc>
                          <a:spcPct val="100000"/>
                        </a:lnSpc>
                        <a:spcBef>
                          <a:spcPts val="80"/>
                        </a:spcBef>
                      </a:pPr>
                      <a:r>
                        <a:rPr lang="en-US" sz="1200" b="0" i="0" spc="-10">
                          <a:latin typeface="DM Sans"/>
                          <a:cs typeface="Arial"/>
                        </a:rPr>
                        <a:t>3 (Devastating)</a:t>
                      </a:r>
                      <a:endParaRPr sz="1200" b="0" i="0" spc="-10">
                        <a:latin typeface="DM Sans"/>
                        <a:cs typeface="Arial"/>
                      </a:endParaRPr>
                    </a:p>
                  </a:txBody>
                  <a:tcPr marL="0" marR="0" marT="10160" marB="0">
                    <a:lnB w="6350">
                      <a:solidFill>
                        <a:srgbClr val="B89206"/>
                      </a:solidFill>
                      <a:prstDash val="solid"/>
                    </a:lnB>
                  </a:tcPr>
                </a:tc>
                <a:extLst>
                  <a:ext uri="{0D108BD9-81ED-4DB2-BD59-A6C34878D82A}">
                    <a16:rowId xmlns:a16="http://schemas.microsoft.com/office/drawing/2014/main" val="10001"/>
                  </a:ext>
                </a:extLst>
              </a:tr>
              <a:tr h="219075">
                <a:tc>
                  <a:txBody>
                    <a:bodyPr/>
                    <a:lstStyle/>
                    <a:p>
                      <a:pPr marL="45720">
                        <a:lnSpc>
                          <a:spcPct val="100000"/>
                        </a:lnSpc>
                        <a:spcBef>
                          <a:spcPts val="105"/>
                        </a:spcBef>
                      </a:pPr>
                      <a:r>
                        <a:rPr lang="en-US" sz="1200" b="1" i="1" spc="-10">
                          <a:latin typeface="DM Sans"/>
                          <a:cs typeface="Arial"/>
                        </a:rPr>
                        <a:t>BC</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b="0" i="0" spc="-10">
                          <a:latin typeface="DM Sans"/>
                          <a:cs typeface="Arial"/>
                        </a:rPr>
                        <a:t>121.43</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b="0" i="0" spc="-10">
                          <a:latin typeface="DM Sans"/>
                          <a:cs typeface="Arial"/>
                        </a:rPr>
                        <a:t>3 (Devastating)</a:t>
                      </a:r>
                      <a:endParaRPr sz="1200" b="0" i="0" spc="-10">
                        <a:latin typeface="DM Sans"/>
                        <a:cs typeface="Arial"/>
                      </a:endParaRP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2"/>
                  </a:ext>
                </a:extLst>
              </a:tr>
              <a:tr h="219075">
                <a:tc>
                  <a:txBody>
                    <a:bodyPr/>
                    <a:lstStyle/>
                    <a:p>
                      <a:pPr marL="45720">
                        <a:lnSpc>
                          <a:spcPct val="100000"/>
                        </a:lnSpc>
                        <a:spcBef>
                          <a:spcPts val="105"/>
                        </a:spcBef>
                      </a:pPr>
                      <a:r>
                        <a:rPr lang="en-US" sz="1200" b="1" i="1" spc="-10">
                          <a:latin typeface="DM Sans"/>
                          <a:cs typeface="Arial"/>
                        </a:rPr>
                        <a:t>Maritimes</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106</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2 (Extensive)</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3"/>
                  </a:ext>
                </a:extLst>
              </a:tr>
              <a:tr h="219075">
                <a:tc>
                  <a:txBody>
                    <a:bodyPr/>
                    <a:lstStyle/>
                    <a:p>
                      <a:pPr marL="45720">
                        <a:lnSpc>
                          <a:spcPct val="100000"/>
                        </a:lnSpc>
                        <a:spcBef>
                          <a:spcPts val="105"/>
                        </a:spcBef>
                      </a:pPr>
                      <a:r>
                        <a:rPr lang="en-US" sz="1200" b="1" i="1" spc="-10">
                          <a:latin typeface="DM Sans"/>
                          <a:cs typeface="Arial"/>
                        </a:rPr>
                        <a:t>ON</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107.88</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2 (Extensive)</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4"/>
                  </a:ext>
                </a:extLst>
              </a:tr>
              <a:tr h="219075">
                <a:tc>
                  <a:txBody>
                    <a:bodyPr/>
                    <a:lstStyle/>
                    <a:p>
                      <a:pPr marL="45720">
                        <a:lnSpc>
                          <a:spcPct val="100000"/>
                        </a:lnSpc>
                        <a:spcBef>
                          <a:spcPts val="105"/>
                        </a:spcBef>
                      </a:pPr>
                      <a:r>
                        <a:rPr lang="en-US" sz="1200" b="1" i="1" spc="-10">
                          <a:latin typeface="DM Sans"/>
                          <a:cs typeface="Arial"/>
                        </a:rPr>
                        <a:t>Prairies</a:t>
                      </a:r>
                      <a:endParaRPr sz="1200" b="1" i="1" spc="-10">
                        <a:latin typeface="DM Sans"/>
                        <a:cs typeface="Arial"/>
                      </a:endParaRPr>
                    </a:p>
                  </a:txBody>
                  <a:tcPr marL="0" marR="0" marT="13335" marB="0">
                    <a:lnL w="6350">
                      <a:solidFill>
                        <a:srgbClr val="B89206"/>
                      </a:solidFill>
                      <a:prstDash val="solid"/>
                    </a:lnL>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106</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2 (Extensive)</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extLst>
                  <a:ext uri="{0D108BD9-81ED-4DB2-BD59-A6C34878D82A}">
                    <a16:rowId xmlns:a16="http://schemas.microsoft.com/office/drawing/2014/main" val="10006"/>
                  </a:ext>
                </a:extLst>
              </a:tr>
              <a:tr h="197555">
                <a:tc>
                  <a:txBody>
                    <a:bodyPr/>
                    <a:lstStyle/>
                    <a:p>
                      <a:pPr marL="45720">
                        <a:lnSpc>
                          <a:spcPct val="100000"/>
                        </a:lnSpc>
                        <a:spcBef>
                          <a:spcPts val="105"/>
                        </a:spcBef>
                      </a:pPr>
                      <a:r>
                        <a:rPr lang="en-US" sz="1200" b="1" i="1">
                          <a:latin typeface="DM Sans"/>
                          <a:cs typeface="Arial"/>
                        </a:rPr>
                        <a:t>QC</a:t>
                      </a:r>
                      <a:endParaRPr sz="1200" b="1" i="1">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20">
                          <a:latin typeface="DM Sans"/>
                          <a:cs typeface="Arial"/>
                        </a:rPr>
                        <a:t>110.33</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2 (Extensive)</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7"/>
                  </a:ext>
                </a:extLst>
              </a:tr>
            </a:tbl>
          </a:graphicData>
        </a:graphic>
      </p:graphicFrame>
      <p:graphicFrame>
        <p:nvGraphicFramePr>
          <p:cNvPr id="35" name="object 8">
            <a:extLst>
              <a:ext uri="{FF2B5EF4-FFF2-40B4-BE49-F238E27FC236}">
                <a16:creationId xmlns:a16="http://schemas.microsoft.com/office/drawing/2014/main" id="{8767D4F8-529D-AC3E-344B-B528846579EE}"/>
              </a:ext>
            </a:extLst>
          </p:cNvPr>
          <p:cNvGraphicFramePr>
            <a:graphicFrameLocks noGrp="1"/>
          </p:cNvGraphicFramePr>
          <p:nvPr>
            <p:extLst>
              <p:ext uri="{D42A27DB-BD31-4B8C-83A1-F6EECF244321}">
                <p14:modId xmlns:p14="http://schemas.microsoft.com/office/powerpoint/2010/main" val="3314968074"/>
              </p:ext>
            </p:extLst>
          </p:nvPr>
        </p:nvGraphicFramePr>
        <p:xfrm>
          <a:off x="8593666" y="2158999"/>
          <a:ext cx="3490980" cy="2284022"/>
        </p:xfrm>
        <a:graphic>
          <a:graphicData uri="http://schemas.openxmlformats.org/drawingml/2006/table">
            <a:tbl>
              <a:tblPr firstRow="1" bandRow="1">
                <a:tableStyleId>{2D5ABB26-0587-4C30-8999-92F81FD0307C}</a:tableStyleId>
              </a:tblPr>
              <a:tblGrid>
                <a:gridCol w="874887">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473093">
                  <a:extLst>
                    <a:ext uri="{9D8B030D-6E8A-4147-A177-3AD203B41FA5}">
                      <a16:colId xmlns:a16="http://schemas.microsoft.com/office/drawing/2014/main" val="20002"/>
                    </a:ext>
                  </a:extLst>
                </a:gridCol>
              </a:tblGrid>
              <a:tr h="408304">
                <a:tc gridSpan="3">
                  <a:txBody>
                    <a:bodyPr/>
                    <a:lstStyle/>
                    <a:p>
                      <a:pPr marL="45720" lvl="0" algn="ctr">
                        <a:lnSpc>
                          <a:spcPct val="100000"/>
                        </a:lnSpc>
                        <a:spcBef>
                          <a:spcPts val="130"/>
                        </a:spcBef>
                        <a:buNone/>
                      </a:pPr>
                      <a:r>
                        <a:rPr lang="en-US" sz="1200" b="1" spc="-20">
                          <a:latin typeface="DM Sans"/>
                          <a:cs typeface="Arial"/>
                        </a:rPr>
                        <a:t>Maximum of Max Wind per Province</a:t>
                      </a:r>
                      <a:endParaRPr sz="1200" b="1" spc="-20">
                        <a:latin typeface="DM Sans"/>
                        <a:cs typeface="Arial"/>
                      </a:endParaRPr>
                    </a:p>
                  </a:txBody>
                  <a:tcPr marL="0" marR="0" marT="16509" marB="0">
                    <a:lnL w="6350">
                      <a:solidFill>
                        <a:srgbClr val="B89206"/>
                      </a:solidFill>
                    </a:lnL>
                    <a:solidFill>
                      <a:srgbClr val="B89206"/>
                    </a:solidFill>
                  </a:tcPr>
                </a:tc>
                <a:tc hMerge="1">
                  <a:txBody>
                    <a:bodyPr/>
                    <a:lstStyle/>
                    <a:p>
                      <a:endParaRPr lang="en-US"/>
                    </a:p>
                  </a:txBody>
                  <a:tcPr marL="0" marR="0" marT="16509" marB="0">
                    <a:solidFill>
                      <a:srgbClr val="B89206"/>
                    </a:solidFill>
                  </a:tcPr>
                </a:tc>
                <a:tc hMerge="1">
                  <a:txBody>
                    <a:bodyPr/>
                    <a:lstStyle/>
                    <a:p>
                      <a:endParaRPr lang="en-US"/>
                    </a:p>
                  </a:txBody>
                  <a:tcPr marL="0" marR="0" marT="16509" marB="0">
                    <a:solidFill>
                      <a:srgbClr val="B89206"/>
                    </a:solidFill>
                  </a:tcPr>
                </a:tc>
                <a:extLst>
                  <a:ext uri="{0D108BD9-81ED-4DB2-BD59-A6C34878D82A}">
                    <a16:rowId xmlns:a16="http://schemas.microsoft.com/office/drawing/2014/main" val="908991106"/>
                  </a:ext>
                </a:extLst>
              </a:tr>
              <a:tr h="408304">
                <a:tc>
                  <a:txBody>
                    <a:bodyPr/>
                    <a:lstStyle/>
                    <a:p>
                      <a:pPr marL="45720" algn="ctr">
                        <a:lnSpc>
                          <a:spcPct val="100000"/>
                        </a:lnSpc>
                        <a:spcBef>
                          <a:spcPts val="130"/>
                        </a:spcBef>
                      </a:pPr>
                      <a:r>
                        <a:rPr lang="en-US" sz="1200" b="1" spc="-20">
                          <a:latin typeface="DM Sans"/>
                          <a:cs typeface="Arial"/>
                        </a:rPr>
                        <a:t>Province</a:t>
                      </a:r>
                      <a:endParaRPr sz="1200" b="1" spc="-20">
                        <a:latin typeface="DM Sans"/>
                        <a:cs typeface="Arial"/>
                      </a:endParaRPr>
                    </a:p>
                  </a:txBody>
                  <a:tcPr marL="0" marR="0" marT="16510" marB="0">
                    <a:lnL w="6350">
                      <a:solidFill>
                        <a:srgbClr val="B89206"/>
                      </a:solidFill>
                      <a:prstDash val="solid"/>
                    </a:lnL>
                    <a:solidFill>
                      <a:srgbClr val="B89206"/>
                    </a:solidFill>
                  </a:tcPr>
                </a:tc>
                <a:tc>
                  <a:txBody>
                    <a:bodyPr/>
                    <a:lstStyle/>
                    <a:p>
                      <a:pPr marL="100965" marR="109220" lvl="0" algn="ctr">
                        <a:lnSpc>
                          <a:spcPct val="100000"/>
                        </a:lnSpc>
                        <a:spcBef>
                          <a:spcPts val="130"/>
                        </a:spcBef>
                        <a:buNone/>
                      </a:pPr>
                      <a:r>
                        <a:rPr lang="en-US" sz="1200" b="1" spc="-10">
                          <a:latin typeface="DM Sans"/>
                          <a:cs typeface="Arial"/>
                        </a:rPr>
                        <a:t>Maximum of Max Wind (km/h)</a:t>
                      </a:r>
                      <a:endParaRPr lang="en-US"/>
                    </a:p>
                  </a:txBody>
                  <a:tcPr marL="0" marR="0" marT="16510" marB="0">
                    <a:solidFill>
                      <a:srgbClr val="B89206"/>
                    </a:solidFill>
                  </a:tcPr>
                </a:tc>
                <a:tc>
                  <a:txBody>
                    <a:bodyPr/>
                    <a:lstStyle/>
                    <a:p>
                      <a:pPr marL="116205" algn="ctr">
                        <a:lnSpc>
                          <a:spcPct val="100000"/>
                        </a:lnSpc>
                        <a:spcBef>
                          <a:spcPts val="130"/>
                        </a:spcBef>
                      </a:pPr>
                      <a:r>
                        <a:rPr lang="en-US" sz="1200" b="1" spc="-10">
                          <a:latin typeface="DM Sans"/>
                          <a:cs typeface="Arial"/>
                        </a:rPr>
                        <a:t>Category (based on SSHWS as reference)</a:t>
                      </a:r>
                    </a:p>
                  </a:txBody>
                  <a:tcPr marL="0" marR="0" marT="16510" marB="0">
                    <a:solidFill>
                      <a:srgbClr val="B89206"/>
                    </a:solidFill>
                  </a:tcPr>
                </a:tc>
                <a:extLst>
                  <a:ext uri="{0D108BD9-81ED-4DB2-BD59-A6C34878D82A}">
                    <a16:rowId xmlns:a16="http://schemas.microsoft.com/office/drawing/2014/main" val="10000"/>
                  </a:ext>
                </a:extLst>
              </a:tr>
              <a:tr h="215900">
                <a:tc>
                  <a:txBody>
                    <a:bodyPr/>
                    <a:lstStyle/>
                    <a:p>
                      <a:pPr marL="45720">
                        <a:lnSpc>
                          <a:spcPct val="100000"/>
                        </a:lnSpc>
                        <a:spcBef>
                          <a:spcPts val="80"/>
                        </a:spcBef>
                      </a:pPr>
                      <a:r>
                        <a:rPr lang="en-US" sz="1200" b="1" i="1">
                          <a:latin typeface="DM Sans"/>
                          <a:cs typeface="Arial"/>
                        </a:rPr>
                        <a:t>AB</a:t>
                      </a:r>
                      <a:endParaRPr sz="1200" b="1" i="1">
                        <a:latin typeface="DM Sans"/>
                        <a:cs typeface="Arial"/>
                      </a:endParaRPr>
                    </a:p>
                  </a:txBody>
                  <a:tcPr marL="0" marR="0" marT="10160" marB="0">
                    <a:lnL w="6350">
                      <a:solidFill>
                        <a:srgbClr val="B89206"/>
                      </a:solidFill>
                      <a:prstDash val="solid"/>
                    </a:lnL>
                    <a:lnB w="6350">
                      <a:solidFill>
                        <a:srgbClr val="B89206"/>
                      </a:solidFill>
                      <a:prstDash val="solid"/>
                    </a:lnB>
                  </a:tcPr>
                </a:tc>
                <a:tc>
                  <a:txBody>
                    <a:bodyPr/>
                    <a:lstStyle/>
                    <a:p>
                      <a:pPr marL="100965" algn="ctr">
                        <a:lnSpc>
                          <a:spcPct val="100000"/>
                        </a:lnSpc>
                        <a:spcBef>
                          <a:spcPts val="80"/>
                        </a:spcBef>
                      </a:pPr>
                      <a:r>
                        <a:rPr lang="en-US" sz="1200" b="0" i="0" spc="-10">
                          <a:latin typeface="DM Sans"/>
                          <a:cs typeface="Arial"/>
                        </a:rPr>
                        <a:t>147</a:t>
                      </a:r>
                    </a:p>
                  </a:txBody>
                  <a:tcPr marL="0" marR="0" marT="10160" marB="0">
                    <a:lnB w="6350">
                      <a:solidFill>
                        <a:srgbClr val="B89206"/>
                      </a:solidFill>
                      <a:prstDash val="solid"/>
                    </a:lnB>
                  </a:tcPr>
                </a:tc>
                <a:tc>
                  <a:txBody>
                    <a:bodyPr/>
                    <a:lstStyle/>
                    <a:p>
                      <a:pPr marL="116205">
                        <a:lnSpc>
                          <a:spcPct val="100000"/>
                        </a:lnSpc>
                        <a:spcBef>
                          <a:spcPts val="80"/>
                        </a:spcBef>
                      </a:pPr>
                      <a:r>
                        <a:rPr lang="en-US" sz="1200" b="0" i="0" spc="-10">
                          <a:latin typeface="DM Sans"/>
                          <a:cs typeface="Arial"/>
                        </a:rPr>
                        <a:t>4 (Catastrophic)</a:t>
                      </a:r>
                      <a:endParaRPr sz="1200" b="0" i="0" spc="-10">
                        <a:latin typeface="DM Sans"/>
                        <a:cs typeface="Arial"/>
                      </a:endParaRPr>
                    </a:p>
                  </a:txBody>
                  <a:tcPr marL="0" marR="0" marT="10160" marB="0">
                    <a:lnB w="6350">
                      <a:solidFill>
                        <a:srgbClr val="B89206"/>
                      </a:solidFill>
                      <a:prstDash val="solid"/>
                    </a:lnB>
                  </a:tcPr>
                </a:tc>
                <a:extLst>
                  <a:ext uri="{0D108BD9-81ED-4DB2-BD59-A6C34878D82A}">
                    <a16:rowId xmlns:a16="http://schemas.microsoft.com/office/drawing/2014/main" val="10001"/>
                  </a:ext>
                </a:extLst>
              </a:tr>
              <a:tr h="219075">
                <a:tc>
                  <a:txBody>
                    <a:bodyPr/>
                    <a:lstStyle/>
                    <a:p>
                      <a:pPr marL="45720">
                        <a:lnSpc>
                          <a:spcPct val="100000"/>
                        </a:lnSpc>
                        <a:spcBef>
                          <a:spcPts val="105"/>
                        </a:spcBef>
                      </a:pPr>
                      <a:r>
                        <a:rPr lang="en-US" sz="1200" b="1" i="1" spc="-10">
                          <a:latin typeface="DM Sans"/>
                          <a:cs typeface="Arial"/>
                        </a:rPr>
                        <a:t>BC</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b="0" i="0" spc="-10">
                          <a:latin typeface="DM Sans"/>
                          <a:cs typeface="Arial"/>
                        </a:rPr>
                        <a:t>147</a:t>
                      </a:r>
                      <a:endParaRPr sz="1200" b="0" i="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b="0" i="0" spc="-10">
                          <a:latin typeface="DM Sans"/>
                          <a:cs typeface="Arial"/>
                        </a:rPr>
                        <a:t>4 (Catastrophic)</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2"/>
                  </a:ext>
                </a:extLst>
              </a:tr>
              <a:tr h="219075">
                <a:tc>
                  <a:txBody>
                    <a:bodyPr/>
                    <a:lstStyle/>
                    <a:p>
                      <a:pPr marL="45720">
                        <a:lnSpc>
                          <a:spcPct val="100000"/>
                        </a:lnSpc>
                        <a:spcBef>
                          <a:spcPts val="105"/>
                        </a:spcBef>
                      </a:pPr>
                      <a:r>
                        <a:rPr lang="en-US" sz="1200" b="1" i="1" spc="-10">
                          <a:latin typeface="DM Sans"/>
                          <a:cs typeface="Arial"/>
                        </a:rPr>
                        <a:t>Maritimes</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148</a:t>
                      </a:r>
                      <a:endParaRPr sz="1200" spc="-10">
                        <a:latin typeface="DM Sans"/>
                        <a:cs typeface="Arial"/>
                      </a:endParaRP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4 (Catastrophic)</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3"/>
                  </a:ext>
                </a:extLst>
              </a:tr>
              <a:tr h="239888">
                <a:tc>
                  <a:txBody>
                    <a:bodyPr/>
                    <a:lstStyle/>
                    <a:p>
                      <a:pPr marL="45720">
                        <a:lnSpc>
                          <a:spcPct val="100000"/>
                        </a:lnSpc>
                        <a:spcBef>
                          <a:spcPts val="105"/>
                        </a:spcBef>
                      </a:pPr>
                      <a:r>
                        <a:rPr lang="en-US" sz="1200" b="1" i="1" spc="-10">
                          <a:latin typeface="DM Sans"/>
                          <a:cs typeface="Arial"/>
                        </a:rPr>
                        <a:t>ON</a:t>
                      </a:r>
                      <a:endParaRPr sz="1200" b="1" i="1" spc="-10">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148</a:t>
                      </a:r>
                      <a:endParaRPr lang="en-US"/>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4 (Catastrophic)</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4"/>
                  </a:ext>
                </a:extLst>
              </a:tr>
              <a:tr h="219075">
                <a:tc>
                  <a:txBody>
                    <a:bodyPr/>
                    <a:lstStyle/>
                    <a:p>
                      <a:pPr marL="45720">
                        <a:lnSpc>
                          <a:spcPct val="100000"/>
                        </a:lnSpc>
                        <a:spcBef>
                          <a:spcPts val="105"/>
                        </a:spcBef>
                      </a:pPr>
                      <a:r>
                        <a:rPr lang="en-US" sz="1200" b="1" i="1" spc="-10">
                          <a:latin typeface="DM Sans"/>
                          <a:cs typeface="Arial"/>
                        </a:rPr>
                        <a:t>Prairies</a:t>
                      </a:r>
                      <a:endParaRPr sz="1200" b="1" i="1" spc="-10">
                        <a:latin typeface="DM Sans"/>
                        <a:cs typeface="Arial"/>
                      </a:endParaRPr>
                    </a:p>
                  </a:txBody>
                  <a:tcPr marL="0" marR="0" marT="13335" marB="0">
                    <a:lnL w="6350">
                      <a:solidFill>
                        <a:srgbClr val="B89206"/>
                      </a:solidFill>
                      <a:prstDash val="solid"/>
                    </a:lnL>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00965" algn="ctr">
                        <a:lnSpc>
                          <a:spcPct val="100000"/>
                        </a:lnSpc>
                        <a:spcBef>
                          <a:spcPts val="105"/>
                        </a:spcBef>
                      </a:pPr>
                      <a:r>
                        <a:rPr lang="en-US" sz="1200" spc="-10">
                          <a:latin typeface="DM Sans"/>
                          <a:cs typeface="Arial"/>
                        </a:rPr>
                        <a:t>109</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2 (Extensive)</a:t>
                      </a:r>
                    </a:p>
                  </a:txBody>
                  <a:tcPr marL="0" marR="0" marT="13335" marB="0">
                    <a:lnT w="6350" cap="flat" cmpd="sng" algn="ctr">
                      <a:solidFill>
                        <a:srgbClr val="B89206"/>
                      </a:solidFill>
                      <a:prstDash val="solid"/>
                      <a:round/>
                      <a:headEnd type="none" w="med" len="med"/>
                      <a:tailEnd type="none" w="med" len="med"/>
                    </a:lnT>
                    <a:lnB w="6350">
                      <a:solidFill>
                        <a:srgbClr val="B89206"/>
                      </a:solidFill>
                      <a:prstDash val="solid"/>
                    </a:lnB>
                  </a:tcPr>
                </a:tc>
                <a:extLst>
                  <a:ext uri="{0D108BD9-81ED-4DB2-BD59-A6C34878D82A}">
                    <a16:rowId xmlns:a16="http://schemas.microsoft.com/office/drawing/2014/main" val="10006"/>
                  </a:ext>
                </a:extLst>
              </a:tr>
              <a:tr h="197555">
                <a:tc>
                  <a:txBody>
                    <a:bodyPr/>
                    <a:lstStyle/>
                    <a:p>
                      <a:pPr marL="45720">
                        <a:lnSpc>
                          <a:spcPct val="100000"/>
                        </a:lnSpc>
                        <a:spcBef>
                          <a:spcPts val="105"/>
                        </a:spcBef>
                      </a:pPr>
                      <a:r>
                        <a:rPr lang="en-US" sz="1200" b="1" i="1">
                          <a:latin typeface="DM Sans"/>
                          <a:cs typeface="Arial"/>
                        </a:rPr>
                        <a:t>QC</a:t>
                      </a:r>
                      <a:endParaRPr sz="1200" b="1" i="1">
                        <a:latin typeface="DM Sans"/>
                        <a:cs typeface="Arial"/>
                      </a:endParaRPr>
                    </a:p>
                  </a:txBody>
                  <a:tcPr marL="0" marR="0" marT="13335" marB="0">
                    <a:lnL w="6350">
                      <a:solidFill>
                        <a:srgbClr val="B89206"/>
                      </a:solidFill>
                      <a:prstDash val="solid"/>
                    </a:lnL>
                    <a:lnT w="6350">
                      <a:solidFill>
                        <a:srgbClr val="B89206"/>
                      </a:solidFill>
                      <a:prstDash val="solid"/>
                    </a:lnT>
                    <a:lnB w="6350">
                      <a:solidFill>
                        <a:srgbClr val="B89206"/>
                      </a:solidFill>
                      <a:prstDash val="solid"/>
                    </a:lnB>
                  </a:tcPr>
                </a:tc>
                <a:tc>
                  <a:txBody>
                    <a:bodyPr/>
                    <a:lstStyle/>
                    <a:p>
                      <a:pPr marL="100965" algn="ctr">
                        <a:lnSpc>
                          <a:spcPct val="100000"/>
                        </a:lnSpc>
                        <a:spcBef>
                          <a:spcPts val="105"/>
                        </a:spcBef>
                      </a:pPr>
                      <a:r>
                        <a:rPr lang="en-US" sz="1200" spc="-20">
                          <a:latin typeface="DM Sans"/>
                          <a:cs typeface="Arial"/>
                        </a:rPr>
                        <a:t>148</a:t>
                      </a:r>
                    </a:p>
                  </a:txBody>
                  <a:tcPr marL="0" marR="0" marT="13335" marB="0">
                    <a:lnT w="6350">
                      <a:solidFill>
                        <a:srgbClr val="B89206"/>
                      </a:solidFill>
                      <a:prstDash val="solid"/>
                    </a:lnT>
                    <a:lnB w="6350">
                      <a:solidFill>
                        <a:srgbClr val="B89206"/>
                      </a:solidFill>
                      <a:prstDash val="solid"/>
                    </a:lnB>
                  </a:tcPr>
                </a:tc>
                <a:tc>
                  <a:txBody>
                    <a:bodyPr/>
                    <a:lstStyle/>
                    <a:p>
                      <a:pPr marL="116205">
                        <a:lnSpc>
                          <a:spcPct val="100000"/>
                        </a:lnSpc>
                        <a:spcBef>
                          <a:spcPts val="105"/>
                        </a:spcBef>
                      </a:pPr>
                      <a:r>
                        <a:rPr lang="en-US" sz="1200" spc="-10">
                          <a:latin typeface="DM Sans"/>
                          <a:cs typeface="Arial"/>
                        </a:rPr>
                        <a:t>4 (Catastrophic)</a:t>
                      </a:r>
                    </a:p>
                  </a:txBody>
                  <a:tcPr marL="0" marR="0" marT="13335" marB="0">
                    <a:lnT w="6350">
                      <a:solidFill>
                        <a:srgbClr val="B89206"/>
                      </a:solidFill>
                      <a:prstDash val="solid"/>
                    </a:lnT>
                    <a:lnB w="6350">
                      <a:solidFill>
                        <a:srgbClr val="B89206"/>
                      </a:solidFill>
                      <a:prstDash val="solid"/>
                    </a:lnB>
                  </a:tcPr>
                </a:tc>
                <a:extLst>
                  <a:ext uri="{0D108BD9-81ED-4DB2-BD59-A6C34878D82A}">
                    <a16:rowId xmlns:a16="http://schemas.microsoft.com/office/drawing/2014/main" val="10007"/>
                  </a:ext>
                </a:extLst>
              </a:tr>
            </a:tbl>
          </a:graphicData>
        </a:graphic>
      </p:graphicFrame>
      <p:sp>
        <p:nvSpPr>
          <p:cNvPr id="36" name="object 9">
            <a:extLst>
              <a:ext uri="{FF2B5EF4-FFF2-40B4-BE49-F238E27FC236}">
                <a16:creationId xmlns:a16="http://schemas.microsoft.com/office/drawing/2014/main" id="{35651E9F-09FF-B93E-1CE5-BB5A7183601C}"/>
              </a:ext>
            </a:extLst>
          </p:cNvPr>
          <p:cNvSpPr txBox="1"/>
          <p:nvPr/>
        </p:nvSpPr>
        <p:spPr>
          <a:xfrm>
            <a:off x="5300133" y="4658105"/>
            <a:ext cx="6242897" cy="411010"/>
          </a:xfrm>
          <a:prstGeom prst="rect">
            <a:avLst/>
          </a:prstGeom>
          <a:solidFill>
            <a:srgbClr val="FCEFC1"/>
          </a:solidFill>
        </p:spPr>
        <p:txBody>
          <a:bodyPr vert="horz" wrap="square" lIns="0" tIns="41275" rIns="0" bIns="0" rtlCol="0" anchor="t">
            <a:spAutoFit/>
          </a:bodyPr>
          <a:lstStyle/>
          <a:p>
            <a:pPr marL="171450" indent="-171450" algn="l">
              <a:buFont typeface="Arial"/>
              <a:buChar char="•"/>
            </a:pPr>
            <a:r>
              <a:rPr lang="en-US" sz="1200" b="1" spc="-10">
                <a:latin typeface="DM Sans"/>
              </a:rPr>
              <a:t>AB and BC</a:t>
            </a:r>
            <a:r>
              <a:rPr lang="en-US" sz="1200" spc="-10">
                <a:latin typeface="DM Sans"/>
              </a:rPr>
              <a:t> have the </a:t>
            </a:r>
            <a:r>
              <a:rPr lang="en-US" sz="1200" b="1" spc="-10">
                <a:latin typeface="DM Sans"/>
              </a:rPr>
              <a:t>highest average max wind speeds</a:t>
            </a:r>
            <a:r>
              <a:rPr lang="en-US" sz="1200" spc="-10">
                <a:latin typeface="DM Sans"/>
              </a:rPr>
              <a:t> </a:t>
            </a:r>
            <a:endParaRPr lang="en-US" sz="1200">
              <a:latin typeface="DM Sans"/>
            </a:endParaRPr>
          </a:p>
          <a:p>
            <a:pPr marL="171450" indent="-171450" algn="l">
              <a:buFont typeface="Arial"/>
              <a:buChar char="•"/>
            </a:pPr>
            <a:r>
              <a:rPr lang="en-US" sz="1200" spc="-10">
                <a:latin typeface="DM Sans"/>
              </a:rPr>
              <a:t>All provinces except the </a:t>
            </a:r>
            <a:r>
              <a:rPr lang="en-US" sz="1200" b="1" spc="-10">
                <a:latin typeface="DM Sans"/>
              </a:rPr>
              <a:t>Prairies</a:t>
            </a:r>
            <a:r>
              <a:rPr lang="en-US" sz="1200" spc="-10">
                <a:latin typeface="DM Sans"/>
              </a:rPr>
              <a:t> recorded </a:t>
            </a:r>
            <a:r>
              <a:rPr lang="en-US" sz="1200" b="1" spc="-10">
                <a:latin typeface="DM Sans"/>
              </a:rPr>
              <a:t>anomalous peak wind speeds</a:t>
            </a:r>
            <a:r>
              <a:rPr lang="en-US" sz="1200" spc="-10">
                <a:latin typeface="DM Sans"/>
              </a:rPr>
              <a:t> (≥147 km/h) </a:t>
            </a:r>
            <a:endParaRPr lang="en-US" sz="1200" b="1" spc="-10">
              <a:latin typeface="DM Sans"/>
              <a:cs typeface="Arial"/>
            </a:endParaRPr>
          </a:p>
        </p:txBody>
      </p:sp>
      <p:pic>
        <p:nvPicPr>
          <p:cNvPr id="3" name="Picture 2" descr="Dotted Line PNGs for Free Download">
            <a:extLst>
              <a:ext uri="{FF2B5EF4-FFF2-40B4-BE49-F238E27FC236}">
                <a16:creationId xmlns:a16="http://schemas.microsoft.com/office/drawing/2014/main" id="{ACC6EDFA-7CC6-F317-F130-F5AA08974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623" y="-85725"/>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otted Line PNGs for Free Download">
            <a:extLst>
              <a:ext uri="{FF2B5EF4-FFF2-40B4-BE49-F238E27FC236}">
                <a16:creationId xmlns:a16="http://schemas.microsoft.com/office/drawing/2014/main" id="{DC8932A7-9927-9FEF-2654-3D2B5281B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6846" y="-95740"/>
            <a:ext cx="3244620" cy="980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tted Line PNGs for Free Download">
            <a:extLst>
              <a:ext uri="{FF2B5EF4-FFF2-40B4-BE49-F238E27FC236}">
                <a16:creationId xmlns:a16="http://schemas.microsoft.com/office/drawing/2014/main" id="{732CBC78-0379-BAFC-D6F8-4835F4073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82" y="-95037"/>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38" name="object 5">
            <a:extLst>
              <a:ext uri="{FF2B5EF4-FFF2-40B4-BE49-F238E27FC236}">
                <a16:creationId xmlns:a16="http://schemas.microsoft.com/office/drawing/2014/main" id="{4742339B-12C0-9E0B-F739-B3A807470BDB}"/>
              </a:ext>
            </a:extLst>
          </p:cNvPr>
          <p:cNvSpPr txBox="1"/>
          <p:nvPr/>
        </p:nvSpPr>
        <p:spPr>
          <a:xfrm>
            <a:off x="1895952" y="5434533"/>
            <a:ext cx="8400095" cy="1423467"/>
          </a:xfrm>
          <a:prstGeom prst="rect">
            <a:avLst/>
          </a:prstGeom>
        </p:spPr>
        <p:txBody>
          <a:bodyPr vert="horz" wrap="square" lIns="0" tIns="12700" rIns="0" bIns="0" rtlCol="0" anchor="t">
            <a:spAutoFit/>
          </a:bodyPr>
          <a:lstStyle/>
          <a:p>
            <a:pPr>
              <a:spcBef>
                <a:spcPts val="100"/>
              </a:spcBef>
              <a:tabLst>
                <a:tab pos="2818765" algn="l"/>
              </a:tabLst>
            </a:pPr>
            <a:r>
              <a:rPr lang="en-US" sz="1200" b="1" spc="-10">
                <a:latin typeface="DM Sans"/>
                <a:cs typeface="Arial"/>
              </a:rPr>
              <a:t>Conclusion:</a:t>
            </a:r>
            <a:endParaRPr lang="en-US" sz="1200">
              <a:latin typeface="DM Sans"/>
            </a:endParaRPr>
          </a:p>
          <a:p>
            <a:pPr marL="171450" indent="-171450">
              <a:spcBef>
                <a:spcPts val="100"/>
              </a:spcBef>
              <a:buFont typeface="Arial"/>
              <a:buChar char="•"/>
              <a:tabLst>
                <a:tab pos="2818765" algn="l"/>
              </a:tabLst>
            </a:pPr>
            <a:r>
              <a:rPr lang="en-US" sz="1200" b="1" spc="-10">
                <a:latin typeface="DM Sans"/>
              </a:rPr>
              <a:t>Avoid Alberta and BC</a:t>
            </a:r>
            <a:r>
              <a:rPr lang="en-US" sz="1200" spc="-10">
                <a:latin typeface="DM Sans"/>
              </a:rPr>
              <a:t> for wind farm expansion due to </a:t>
            </a:r>
            <a:r>
              <a:rPr lang="en-US" sz="1200" b="1" spc="-10">
                <a:latin typeface="DM Sans"/>
              </a:rPr>
              <a:t>highest losses</a:t>
            </a:r>
            <a:r>
              <a:rPr lang="en-US" sz="1200" spc="-10">
                <a:latin typeface="DM Sans"/>
              </a:rPr>
              <a:t> and </a:t>
            </a:r>
            <a:r>
              <a:rPr lang="en-US" sz="1200" b="1" spc="-10">
                <a:latin typeface="DM Sans"/>
              </a:rPr>
              <a:t>highest average max wind speeds</a:t>
            </a:r>
            <a:endParaRPr lang="en-US" sz="1200">
              <a:latin typeface="DM Sans"/>
            </a:endParaRPr>
          </a:p>
          <a:p>
            <a:pPr marL="171450" indent="-171450" algn="l">
              <a:buFont typeface="Arial"/>
              <a:buChar char="•"/>
              <a:tabLst>
                <a:tab pos="2818765" algn="l"/>
              </a:tabLst>
            </a:pPr>
            <a:r>
              <a:rPr lang="en-US" sz="1200" b="1" spc="-10">
                <a:latin typeface="DM Sans"/>
              </a:rPr>
              <a:t>Other provinces are not risk-free</a:t>
            </a:r>
            <a:r>
              <a:rPr lang="en-US" sz="1200" spc="-10">
                <a:latin typeface="DM Sans"/>
              </a:rPr>
              <a:t> — all except the Prairies have experienced </a:t>
            </a:r>
            <a:r>
              <a:rPr lang="en-US" sz="1200" b="1" spc="-10">
                <a:latin typeface="DM Sans"/>
              </a:rPr>
              <a:t>catastrophic wind gusts</a:t>
            </a:r>
            <a:endParaRPr lang="en-US" sz="1200">
              <a:latin typeface="DM Sans"/>
            </a:endParaRPr>
          </a:p>
          <a:p>
            <a:pPr marL="171450" indent="-171450" algn="l">
              <a:buFont typeface="Arial"/>
              <a:buChar char="•"/>
              <a:tabLst>
                <a:tab pos="2818765" algn="l"/>
              </a:tabLst>
            </a:pPr>
            <a:r>
              <a:rPr lang="en-US" sz="1200" b="1" spc="-10">
                <a:latin typeface="DM Sans"/>
              </a:rPr>
              <a:t>Mitigation is essential</a:t>
            </a:r>
            <a:r>
              <a:rPr lang="en-US" sz="1200" spc="-10">
                <a:latin typeface="DM Sans"/>
              </a:rPr>
              <a:t> — recommend </a:t>
            </a:r>
            <a:r>
              <a:rPr lang="en-US" sz="1200" b="1" spc="-10">
                <a:latin typeface="DM Sans"/>
              </a:rPr>
              <a:t>parametric insurance with wind speed triggers</a:t>
            </a:r>
            <a:r>
              <a:rPr lang="en-US" sz="1200" spc="-10">
                <a:latin typeface="DM Sans"/>
              </a:rPr>
              <a:t> to manage extreme event risk</a:t>
            </a:r>
            <a:endParaRPr lang="en-US" sz="1200">
              <a:latin typeface="DM Sans"/>
            </a:endParaRPr>
          </a:p>
          <a:p>
            <a:pPr marL="285750" indent="-285750" algn="l">
              <a:buFont typeface="Arial"/>
              <a:buChar char="•"/>
              <a:tabLst>
                <a:tab pos="2818765" algn="l"/>
              </a:tabLst>
            </a:pPr>
            <a:endParaRPr lang="en-US" sz="1400" spc="-10">
              <a:latin typeface="DM Sans"/>
            </a:endParaRPr>
          </a:p>
          <a:p>
            <a:pPr marL="342900" indent="-342900" algn="l">
              <a:buFont typeface="Arial"/>
              <a:buChar char="•"/>
              <a:tabLst>
                <a:tab pos="2818765" algn="l"/>
              </a:tabLst>
            </a:pPr>
            <a:endParaRPr lang="en-US" sz="1400" spc="-10">
              <a:latin typeface="DM Sans"/>
            </a:endParaRPr>
          </a:p>
          <a:p>
            <a:pPr>
              <a:spcBef>
                <a:spcPts val="100"/>
              </a:spcBef>
              <a:tabLst>
                <a:tab pos="2818765" algn="l"/>
              </a:tabLst>
            </a:pPr>
            <a:endParaRPr lang="en-US" sz="1400" spc="-10">
              <a:latin typeface="DM Sans"/>
            </a:endParaRPr>
          </a:p>
        </p:txBody>
      </p:sp>
      <p:sp>
        <p:nvSpPr>
          <p:cNvPr id="37" name="object 25">
            <a:extLst>
              <a:ext uri="{FF2B5EF4-FFF2-40B4-BE49-F238E27FC236}">
                <a16:creationId xmlns:a16="http://schemas.microsoft.com/office/drawing/2014/main" id="{2CD22272-85D2-6044-1261-298BC838BA4A}"/>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16</a:t>
            </a:fld>
            <a:endParaRPr lang="en-CA" sz="1200" spc="-25"/>
          </a:p>
        </p:txBody>
      </p:sp>
      <p:sp>
        <p:nvSpPr>
          <p:cNvPr id="39" name="Rectangle 38">
            <a:extLst>
              <a:ext uri="{FF2B5EF4-FFF2-40B4-BE49-F238E27FC236}">
                <a16:creationId xmlns:a16="http://schemas.microsoft.com/office/drawing/2014/main" id="{A97BD1BB-28E9-7355-3A85-48F47EFD5296}"/>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AD9F9F8-48C8-72DB-7934-154F389543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2E1CD03-3F2F-0A96-633C-6BE5CAEF98B6}"/>
              </a:ext>
            </a:extLst>
          </p:cNvPr>
          <p:cNvSpPr txBox="1">
            <a:spLocks noGrp="1"/>
          </p:cNvSpPr>
          <p:nvPr>
            <p:ph type="title"/>
          </p:nvPr>
        </p:nvSpPr>
        <p:spPr>
          <a:prstGeom prst="rect">
            <a:avLst/>
          </a:prstGeom>
        </p:spPr>
        <p:txBody>
          <a:bodyPr vert="horz" wrap="square" lIns="0" tIns="12700" rIns="0" bIns="0" rtlCol="0" anchor="t">
            <a:spAutoFit/>
          </a:bodyPr>
          <a:lstStyle/>
          <a:p>
            <a:pPr marL="12700">
              <a:spcBef>
                <a:spcPts val="100"/>
              </a:spcBef>
              <a:tabLst>
                <a:tab pos="11896090" algn="l"/>
              </a:tabLst>
            </a:pPr>
            <a:r>
              <a:rPr lang="en-US" u="none">
                <a:latin typeface="DM Sans"/>
              </a:rPr>
              <a:t>Conclusion: Solar and Wind Farm Viability</a:t>
            </a:r>
          </a:p>
        </p:txBody>
      </p:sp>
      <p:sp>
        <p:nvSpPr>
          <p:cNvPr id="17" name="object 21">
            <a:extLst>
              <a:ext uri="{FF2B5EF4-FFF2-40B4-BE49-F238E27FC236}">
                <a16:creationId xmlns:a16="http://schemas.microsoft.com/office/drawing/2014/main" id="{4D526C61-D8F1-C86B-460A-15F98FAF7CBB}"/>
              </a:ext>
            </a:extLst>
          </p:cNvPr>
          <p:cNvSpPr txBox="1"/>
          <p:nvPr/>
        </p:nvSpPr>
        <p:spPr>
          <a:xfrm>
            <a:off x="301624" y="1180722"/>
            <a:ext cx="5522806" cy="286617"/>
          </a:xfrm>
          <a:prstGeom prst="rect">
            <a:avLst/>
          </a:prstGeom>
          <a:solidFill>
            <a:srgbClr val="FCEFC1"/>
          </a:solidFill>
        </p:spPr>
        <p:txBody>
          <a:bodyPr vert="horz" wrap="square" lIns="0" tIns="40005" rIns="0" bIns="0" rtlCol="0" anchor="t">
            <a:spAutoFit/>
          </a:bodyPr>
          <a:lstStyle/>
          <a:p>
            <a:pPr marL="90805" algn="ctr">
              <a:spcBef>
                <a:spcPts val="315"/>
              </a:spcBef>
            </a:pPr>
            <a:r>
              <a:rPr lang="en-US" sz="1600" b="1">
                <a:latin typeface="DM Sans"/>
                <a:cs typeface="Arial"/>
              </a:rPr>
              <a:t>Solar Farm Viability </a:t>
            </a:r>
            <a:endParaRPr lang="en-US" sz="1600">
              <a:latin typeface="DM Sans"/>
            </a:endParaRPr>
          </a:p>
        </p:txBody>
      </p:sp>
      <p:pic>
        <p:nvPicPr>
          <p:cNvPr id="18" name="Picture 17" descr="Dotted Line PNGs for Free Download">
            <a:extLst>
              <a:ext uri="{FF2B5EF4-FFF2-40B4-BE49-F238E27FC236}">
                <a16:creationId xmlns:a16="http://schemas.microsoft.com/office/drawing/2014/main" id="{393CA035-CB9C-7A3C-AB2A-D99C0ADFE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694" y="-103699"/>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Dotted Line PNGs for Free Download">
            <a:extLst>
              <a:ext uri="{FF2B5EF4-FFF2-40B4-BE49-F238E27FC236}">
                <a16:creationId xmlns:a16="http://schemas.microsoft.com/office/drawing/2014/main" id="{F4A7AFF2-5342-186D-1821-D112E0045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477" y="-91689"/>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otted Line PNGs for Free Download">
            <a:extLst>
              <a:ext uri="{FF2B5EF4-FFF2-40B4-BE49-F238E27FC236}">
                <a16:creationId xmlns:a16="http://schemas.microsoft.com/office/drawing/2014/main" id="{D578D8AF-E243-FFF4-BD9A-28BCD6E0B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724" y="-89847"/>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1">
            <a:extLst>
              <a:ext uri="{FF2B5EF4-FFF2-40B4-BE49-F238E27FC236}">
                <a16:creationId xmlns:a16="http://schemas.microsoft.com/office/drawing/2014/main" id="{C1CCA8EB-7353-F5EC-D6FC-582850556135}"/>
              </a:ext>
            </a:extLst>
          </p:cNvPr>
          <p:cNvSpPr txBox="1"/>
          <p:nvPr/>
        </p:nvSpPr>
        <p:spPr>
          <a:xfrm>
            <a:off x="6096834" y="1180722"/>
            <a:ext cx="5522806" cy="286617"/>
          </a:xfrm>
          <a:prstGeom prst="rect">
            <a:avLst/>
          </a:prstGeom>
          <a:solidFill>
            <a:schemeClr val="tx2">
              <a:lumMod val="40000"/>
              <a:lumOff val="60000"/>
            </a:schemeClr>
          </a:solidFill>
        </p:spPr>
        <p:txBody>
          <a:bodyPr vert="horz" wrap="square" lIns="0" tIns="40005" rIns="0" bIns="0" rtlCol="0" anchor="t">
            <a:spAutoFit/>
          </a:bodyPr>
          <a:lstStyle/>
          <a:p>
            <a:pPr marL="90805" algn="ctr">
              <a:spcBef>
                <a:spcPts val="315"/>
              </a:spcBef>
            </a:pPr>
            <a:r>
              <a:rPr lang="en-US" sz="1600" b="1">
                <a:latin typeface="DM Sans"/>
                <a:cs typeface="Arial"/>
              </a:rPr>
              <a:t>Wind Farm Viability </a:t>
            </a:r>
            <a:endParaRPr lang="en-US" sz="1600">
              <a:latin typeface="DM Sans"/>
            </a:endParaRPr>
          </a:p>
        </p:txBody>
      </p:sp>
      <p:pic>
        <p:nvPicPr>
          <p:cNvPr id="5" name="Picture 4">
            <a:extLst>
              <a:ext uri="{FF2B5EF4-FFF2-40B4-BE49-F238E27FC236}">
                <a16:creationId xmlns:a16="http://schemas.microsoft.com/office/drawing/2014/main" id="{F3D6BEB2-009B-C3E2-2472-4D5A3B7443F8}"/>
              </a:ext>
            </a:extLst>
          </p:cNvPr>
          <p:cNvPicPr>
            <a:picLocks noChangeAspect="1"/>
          </p:cNvPicPr>
          <p:nvPr/>
        </p:nvPicPr>
        <p:blipFill>
          <a:blip r:embed="rId3"/>
          <a:stretch>
            <a:fillRect/>
          </a:stretch>
        </p:blipFill>
        <p:spPr>
          <a:xfrm>
            <a:off x="295591" y="1717381"/>
            <a:ext cx="5584248" cy="3347979"/>
          </a:xfrm>
          <a:prstGeom prst="rect">
            <a:avLst/>
          </a:prstGeom>
        </p:spPr>
      </p:pic>
      <p:pic>
        <p:nvPicPr>
          <p:cNvPr id="7" name="Picture 6">
            <a:extLst>
              <a:ext uri="{FF2B5EF4-FFF2-40B4-BE49-F238E27FC236}">
                <a16:creationId xmlns:a16="http://schemas.microsoft.com/office/drawing/2014/main" id="{76C8D612-8E49-14D0-235D-5E65E841C7C6}"/>
              </a:ext>
            </a:extLst>
          </p:cNvPr>
          <p:cNvPicPr>
            <a:picLocks noChangeAspect="1"/>
          </p:cNvPicPr>
          <p:nvPr/>
        </p:nvPicPr>
        <p:blipFill>
          <a:blip r:embed="rId4"/>
          <a:stretch>
            <a:fillRect/>
          </a:stretch>
        </p:blipFill>
        <p:spPr>
          <a:xfrm>
            <a:off x="5977196" y="1717381"/>
            <a:ext cx="5642443" cy="3347979"/>
          </a:xfrm>
          <a:prstGeom prst="rect">
            <a:avLst/>
          </a:prstGeom>
        </p:spPr>
      </p:pic>
      <p:sp>
        <p:nvSpPr>
          <p:cNvPr id="3" name="object 25">
            <a:extLst>
              <a:ext uri="{FF2B5EF4-FFF2-40B4-BE49-F238E27FC236}">
                <a16:creationId xmlns:a16="http://schemas.microsoft.com/office/drawing/2014/main" id="{3443C1E4-890E-C0D0-BA16-31D13F9E07BB}"/>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17</a:t>
            </a:fld>
            <a:endParaRPr lang="en-CA" sz="1200" spc="-25"/>
          </a:p>
        </p:txBody>
      </p:sp>
      <p:sp>
        <p:nvSpPr>
          <p:cNvPr id="8" name="Rectangle 7">
            <a:extLst>
              <a:ext uri="{FF2B5EF4-FFF2-40B4-BE49-F238E27FC236}">
                <a16:creationId xmlns:a16="http://schemas.microsoft.com/office/drawing/2014/main" id="{3F07086E-C301-9AE6-2F7C-89776A099970}"/>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35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5D11D-6234-2324-424B-BA18BFBB5A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A4825C0-BCD4-2FE8-37C9-5FDF62487F0D}"/>
              </a:ext>
            </a:extLst>
          </p:cNvPr>
          <p:cNvSpPr txBox="1">
            <a:spLocks noGrp="1"/>
          </p:cNvSpPr>
          <p:nvPr>
            <p:ph type="title"/>
          </p:nvPr>
        </p:nvSpPr>
        <p:spPr>
          <a:xfrm>
            <a:off x="1031882" y="3047881"/>
            <a:ext cx="10444709" cy="997709"/>
          </a:xfrm>
          <a:prstGeom prst="rect">
            <a:avLst/>
          </a:prstGeom>
        </p:spPr>
        <p:txBody>
          <a:bodyPr vert="horz" wrap="square" lIns="0" tIns="12700" rIns="0" bIns="0" rtlCol="0" anchor="t">
            <a:spAutoFit/>
          </a:bodyPr>
          <a:lstStyle/>
          <a:p>
            <a:pPr marL="12700">
              <a:spcBef>
                <a:spcPts val="100"/>
              </a:spcBef>
            </a:pPr>
            <a:r>
              <a:rPr lang="en-CA" sz="3200" u="none">
                <a:solidFill>
                  <a:schemeClr val="bg1"/>
                </a:solidFill>
                <a:latin typeface="DM Sans" pitchFamily="2" charset="77"/>
              </a:rPr>
              <a:t>Quant Co. and Stronghold: </a:t>
            </a:r>
            <a:br>
              <a:rPr lang="en-CA" sz="3200" u="none">
                <a:solidFill>
                  <a:schemeClr val="bg1"/>
                </a:solidFill>
                <a:latin typeface="DM Sans" pitchFamily="2" charset="77"/>
              </a:rPr>
            </a:br>
            <a:r>
              <a:rPr lang="en-CA" sz="3200" u="none">
                <a:solidFill>
                  <a:schemeClr val="bg1"/>
                </a:solidFill>
                <a:latin typeface="DM Sans" pitchFamily="2" charset="77"/>
              </a:rPr>
              <a:t>Leveraging Parametric Insurance</a:t>
            </a:r>
            <a:endParaRPr lang="en-US" sz="3500" u="none">
              <a:solidFill>
                <a:schemeClr val="bg1"/>
              </a:solidFill>
              <a:latin typeface="DM Sans" pitchFamily="2" charset="77"/>
            </a:endParaRPr>
          </a:p>
        </p:txBody>
      </p:sp>
      <p:sp>
        <p:nvSpPr>
          <p:cNvPr id="4" name="Oval 3">
            <a:extLst>
              <a:ext uri="{FF2B5EF4-FFF2-40B4-BE49-F238E27FC236}">
                <a16:creationId xmlns:a16="http://schemas.microsoft.com/office/drawing/2014/main" id="{C0E291B8-A210-D8E1-86E9-32A3D3B9562A}"/>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D480A242-7964-982B-25EA-16050FF36691}"/>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bject 2">
            <a:extLst>
              <a:ext uri="{FF2B5EF4-FFF2-40B4-BE49-F238E27FC236}">
                <a16:creationId xmlns:a16="http://schemas.microsoft.com/office/drawing/2014/main" id="{794E75D3-C140-FA0C-88BA-87B65EDCED13}"/>
              </a:ext>
            </a:extLst>
          </p:cNvPr>
          <p:cNvSpPr txBox="1">
            <a:spLocks/>
          </p:cNvSpPr>
          <p:nvPr/>
        </p:nvSpPr>
        <p:spPr>
          <a:xfrm>
            <a:off x="1031882" y="4318703"/>
            <a:ext cx="9070974" cy="320601"/>
          </a:xfrm>
          <a:prstGeom prst="rect">
            <a:avLst/>
          </a:prstGeom>
        </p:spPr>
        <p:txBody>
          <a:bodyPr vert="horz" wrap="square" lIns="0" tIns="12700" rIns="0" bIns="0" rtlCol="0" anchor="t">
            <a:spAutoFit/>
          </a:bodyPr>
          <a:lstStyle>
            <a:lvl1pPr>
              <a:defRPr sz="2000" b="1" i="0" u="heavy">
                <a:solidFill>
                  <a:schemeClr val="tx1"/>
                </a:solidFill>
                <a:latin typeface="Arial"/>
                <a:ea typeface="+mj-ea"/>
                <a:cs typeface="Arial"/>
              </a:defRPr>
            </a:lvl1pPr>
          </a:lstStyle>
          <a:p>
            <a:pPr marL="12700">
              <a:spcBef>
                <a:spcPts val="100"/>
              </a:spcBef>
            </a:pPr>
            <a:r>
              <a:rPr lang="en-US" b="0" i="1" u="none" spc="-10">
                <a:solidFill>
                  <a:srgbClr val="FFFFFF"/>
                </a:solidFill>
                <a:latin typeface="DM Sans" pitchFamily="2" charset="77"/>
              </a:rPr>
              <a:t>for Optimal Protection &amp; a CAT Risk Solution</a:t>
            </a:r>
            <a:endParaRPr lang="en-US" b="0" i="1">
              <a:latin typeface="DM Sans" pitchFamily="2" charset="77"/>
            </a:endParaRPr>
          </a:p>
        </p:txBody>
      </p:sp>
      <p:pic>
        <p:nvPicPr>
          <p:cNvPr id="8" name="Picture 7">
            <a:extLst>
              <a:ext uri="{FF2B5EF4-FFF2-40B4-BE49-F238E27FC236}">
                <a16:creationId xmlns:a16="http://schemas.microsoft.com/office/drawing/2014/main" id="{1D7F0BE5-F11E-DD88-EEF8-C131445D5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
        <p:nvSpPr>
          <p:cNvPr id="9" name="object 25">
            <a:extLst>
              <a:ext uri="{FF2B5EF4-FFF2-40B4-BE49-F238E27FC236}">
                <a16:creationId xmlns:a16="http://schemas.microsoft.com/office/drawing/2014/main" id="{725D2C91-F94C-1E25-9611-A74F7045A131}"/>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18</a:t>
            </a:fld>
            <a:endParaRPr lang="en-CA" sz="1200" spc="-25"/>
          </a:p>
        </p:txBody>
      </p:sp>
    </p:spTree>
    <p:extLst>
      <p:ext uri="{BB962C8B-B14F-4D97-AF65-F5344CB8AC3E}">
        <p14:creationId xmlns:p14="http://schemas.microsoft.com/office/powerpoint/2010/main" val="88754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7267956" y="751331"/>
            <a:ext cx="4707890" cy="5334000"/>
          </a:xfrm>
          <a:custGeom>
            <a:avLst/>
            <a:gdLst/>
            <a:ahLst/>
            <a:cxnLst/>
            <a:rect l="l" t="t" r="r" b="b"/>
            <a:pathLst>
              <a:path w="4707890" h="5334000">
                <a:moveTo>
                  <a:pt x="4707636" y="0"/>
                </a:moveTo>
                <a:lnTo>
                  <a:pt x="0" y="0"/>
                </a:lnTo>
                <a:lnTo>
                  <a:pt x="0" y="5334000"/>
                </a:lnTo>
                <a:lnTo>
                  <a:pt x="4707636" y="5334000"/>
                </a:lnTo>
                <a:lnTo>
                  <a:pt x="4707636" y="0"/>
                </a:lnTo>
                <a:close/>
              </a:path>
            </a:pathLst>
          </a:custGeom>
          <a:solidFill>
            <a:schemeClr val="bg2">
              <a:lumMod val="75000"/>
            </a:schemeClr>
          </a:solidFill>
        </p:spPr>
        <p:style>
          <a:lnRef idx="0">
            <a:schemeClr val="accent3"/>
          </a:lnRef>
          <a:fillRef idx="3">
            <a:schemeClr val="accent3"/>
          </a:fillRef>
          <a:effectRef idx="3">
            <a:schemeClr val="accent3"/>
          </a:effectRef>
          <a:fontRef idx="minor">
            <a:schemeClr val="lt1"/>
          </a:fontRef>
        </p:style>
        <p:txBody>
          <a:bodyPr wrap="square" lIns="0" tIns="0" rIns="0" bIns="0" rtlCol="0"/>
          <a:lstStyle/>
          <a:p>
            <a:endParaRPr/>
          </a:p>
        </p:txBody>
      </p:sp>
      <p:sp>
        <p:nvSpPr>
          <p:cNvPr id="7" name="object 7"/>
          <p:cNvSpPr/>
          <p:nvPr/>
        </p:nvSpPr>
        <p:spPr>
          <a:xfrm>
            <a:off x="3631249" y="5309604"/>
            <a:ext cx="2748915" cy="0"/>
          </a:xfrm>
          <a:custGeom>
            <a:avLst/>
            <a:gdLst/>
            <a:ahLst/>
            <a:cxnLst/>
            <a:rect l="l" t="t" r="r" b="b"/>
            <a:pathLst>
              <a:path w="2748915">
                <a:moveTo>
                  <a:pt x="0" y="0"/>
                </a:moveTo>
                <a:lnTo>
                  <a:pt x="2748915" y="0"/>
                </a:lnTo>
              </a:path>
            </a:pathLst>
          </a:custGeom>
          <a:ln w="6350">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295591" y="238179"/>
            <a:ext cx="11909425" cy="397545"/>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Parametric Insurance Global Market Overview</a:t>
            </a:r>
            <a:r>
              <a:rPr lang="en-US" sz="2500" u="none"/>
              <a:t>	</a:t>
            </a:r>
          </a:p>
        </p:txBody>
      </p:sp>
      <p:sp>
        <p:nvSpPr>
          <p:cNvPr id="20" name="object 20"/>
          <p:cNvSpPr txBox="1"/>
          <p:nvPr/>
        </p:nvSpPr>
        <p:spPr>
          <a:xfrm>
            <a:off x="5370968" y="5375644"/>
            <a:ext cx="611505" cy="225703"/>
          </a:xfrm>
          <a:prstGeom prst="rect">
            <a:avLst/>
          </a:prstGeom>
          <a:solidFill>
            <a:schemeClr val="bg1">
              <a:lumMod val="50000"/>
            </a:schemeClr>
          </a:solidFill>
        </p:spPr>
        <p:txBody>
          <a:bodyPr vert="horz" wrap="square" lIns="0" tIns="40640" rIns="0" bIns="0" rtlCol="0">
            <a:spAutoFit/>
          </a:bodyPr>
          <a:lstStyle/>
          <a:p>
            <a:pPr marL="118110">
              <a:lnSpc>
                <a:spcPct val="100000"/>
              </a:lnSpc>
              <a:spcBef>
                <a:spcPts val="320"/>
              </a:spcBef>
            </a:pPr>
            <a:r>
              <a:rPr lang="en-US" sz="1200" b="1">
                <a:solidFill>
                  <a:srgbClr val="FFFFFF"/>
                </a:solidFill>
                <a:latin typeface="DM Sans" pitchFamily="2" charset="0"/>
                <a:cs typeface="Arial"/>
              </a:rPr>
              <a:t>2034</a:t>
            </a:r>
            <a:endParaRPr lang="en-US" sz="1200">
              <a:latin typeface="DM Sans" pitchFamily="2" charset="0"/>
              <a:cs typeface="Arial"/>
            </a:endParaRPr>
          </a:p>
        </p:txBody>
      </p:sp>
      <p:sp>
        <p:nvSpPr>
          <p:cNvPr id="21" name="object 21"/>
          <p:cNvSpPr txBox="1"/>
          <p:nvPr/>
        </p:nvSpPr>
        <p:spPr>
          <a:xfrm>
            <a:off x="3989391" y="5388852"/>
            <a:ext cx="502920" cy="225703"/>
          </a:xfrm>
          <a:prstGeom prst="rect">
            <a:avLst/>
          </a:prstGeom>
          <a:solidFill>
            <a:schemeClr val="accent3">
              <a:lumMod val="50000"/>
            </a:schemeClr>
          </a:solidFill>
        </p:spPr>
        <p:txBody>
          <a:bodyPr vert="horz" wrap="square" lIns="0" tIns="40640" rIns="0" bIns="0" rtlCol="0">
            <a:spAutoFit/>
          </a:bodyPr>
          <a:lstStyle/>
          <a:p>
            <a:pPr marL="91440">
              <a:lnSpc>
                <a:spcPct val="100000"/>
              </a:lnSpc>
              <a:spcBef>
                <a:spcPts val="320"/>
              </a:spcBef>
            </a:pPr>
            <a:r>
              <a:rPr lang="en-US" sz="1200" b="1" spc="-20">
                <a:solidFill>
                  <a:srgbClr val="FFFFFF"/>
                </a:solidFill>
                <a:latin typeface="DM Sans" pitchFamily="2" charset="0"/>
                <a:cs typeface="Arial"/>
              </a:rPr>
              <a:t>2024</a:t>
            </a:r>
            <a:endParaRPr lang="en-US" sz="1200">
              <a:latin typeface="DM Sans" pitchFamily="2" charset="0"/>
              <a:cs typeface="Arial"/>
            </a:endParaRPr>
          </a:p>
        </p:txBody>
      </p:sp>
      <p:sp>
        <p:nvSpPr>
          <p:cNvPr id="22" name="object 22"/>
          <p:cNvSpPr txBox="1"/>
          <p:nvPr/>
        </p:nvSpPr>
        <p:spPr>
          <a:xfrm>
            <a:off x="5309936" y="2607447"/>
            <a:ext cx="814069" cy="269240"/>
          </a:xfrm>
          <a:prstGeom prst="rect">
            <a:avLst/>
          </a:prstGeom>
        </p:spPr>
        <p:txBody>
          <a:bodyPr vert="horz" wrap="square" lIns="0" tIns="12065" rIns="0" bIns="0" rtlCol="0">
            <a:spAutoFit/>
          </a:bodyPr>
          <a:lstStyle/>
          <a:p>
            <a:pPr marL="212090">
              <a:lnSpc>
                <a:spcPct val="100000"/>
              </a:lnSpc>
              <a:spcBef>
                <a:spcPts val="95"/>
              </a:spcBef>
            </a:pPr>
            <a:r>
              <a:rPr sz="1600" b="1" spc="-20">
                <a:solidFill>
                  <a:srgbClr val="FFFFFF"/>
                </a:solidFill>
                <a:latin typeface="Arial"/>
                <a:cs typeface="Arial"/>
              </a:rPr>
              <a:t>8.4B</a:t>
            </a:r>
            <a:endParaRPr sz="1600">
              <a:latin typeface="Arial"/>
              <a:cs typeface="Arial"/>
            </a:endParaRPr>
          </a:p>
        </p:txBody>
      </p:sp>
      <p:sp>
        <p:nvSpPr>
          <p:cNvPr id="23" name="object 23"/>
          <p:cNvSpPr txBox="1"/>
          <p:nvPr/>
        </p:nvSpPr>
        <p:spPr>
          <a:xfrm>
            <a:off x="3778946" y="3757256"/>
            <a:ext cx="1088402" cy="1552348"/>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74295" rIns="0" bIns="0" rtlCol="0">
            <a:spAutoFit/>
          </a:bodyPr>
          <a:lstStyle/>
          <a:p>
            <a:pPr>
              <a:lnSpc>
                <a:spcPct val="100000"/>
              </a:lnSpc>
              <a:spcBef>
                <a:spcPts val="585"/>
              </a:spcBef>
            </a:pPr>
            <a:endParaRPr sz="1600">
              <a:latin typeface="Times New Roman"/>
              <a:cs typeface="Times New Roman"/>
            </a:endParaRPr>
          </a:p>
          <a:p>
            <a:pPr marL="265430" algn="l">
              <a:lnSpc>
                <a:spcPct val="100000"/>
              </a:lnSpc>
              <a:spcBef>
                <a:spcPts val="5"/>
              </a:spcBef>
            </a:pPr>
            <a:r>
              <a:rPr lang="en-US" sz="1600" b="1" spc="-25">
                <a:solidFill>
                  <a:srgbClr val="FFFFFF"/>
                </a:solidFill>
                <a:latin typeface="DM Sans" pitchFamily="2" charset="0"/>
                <a:cs typeface="Arial"/>
              </a:rPr>
              <a:t>USD</a:t>
            </a:r>
          </a:p>
          <a:p>
            <a:pPr marL="265430" algn="l">
              <a:lnSpc>
                <a:spcPct val="100000"/>
              </a:lnSpc>
              <a:spcBef>
                <a:spcPts val="5"/>
              </a:spcBef>
            </a:pPr>
            <a:r>
              <a:rPr lang="en-US" sz="1600" b="1" spc="-25">
                <a:solidFill>
                  <a:srgbClr val="FFFFFF"/>
                </a:solidFill>
                <a:latin typeface="DM Sans" pitchFamily="2" charset="0"/>
                <a:cs typeface="Arial"/>
              </a:rPr>
              <a:t>16.2B</a:t>
            </a: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a:latin typeface="Arial"/>
              <a:cs typeface="Arial"/>
            </a:endParaRPr>
          </a:p>
        </p:txBody>
      </p:sp>
      <p:sp>
        <p:nvSpPr>
          <p:cNvPr id="24" name="object 24"/>
          <p:cNvSpPr txBox="1"/>
          <p:nvPr/>
        </p:nvSpPr>
        <p:spPr>
          <a:xfrm>
            <a:off x="295591" y="769056"/>
            <a:ext cx="6932505" cy="1198405"/>
          </a:xfrm>
          <a:prstGeom prst="rect">
            <a:avLst/>
          </a:prstGeom>
        </p:spPr>
        <p:txBody>
          <a:bodyPr vert="horz" wrap="square" lIns="0" tIns="13335" rIns="0" bIns="0" rtlCol="0">
            <a:spAutoFit/>
          </a:bodyPr>
          <a:lstStyle/>
          <a:p>
            <a:pPr marL="95250" rtl="0" fontAlgn="base">
              <a:spcAft>
                <a:spcPts val="600"/>
              </a:spcAft>
            </a:pPr>
            <a:r>
              <a:rPr lang="en-CA" sz="1800" b="0" i="0" u="none" strike="noStrike">
                <a:solidFill>
                  <a:srgbClr val="1B1C1D"/>
                </a:solidFill>
                <a:effectLst/>
                <a:latin typeface="DM Sans" pitchFamily="2" charset="77"/>
              </a:rPr>
              <a:t>Insurance that pays out based on the </a:t>
            </a:r>
            <a:r>
              <a:rPr lang="en-CA" sz="1800" b="0" i="1" u="none" strike="noStrike">
                <a:solidFill>
                  <a:srgbClr val="1B1C1D"/>
                </a:solidFill>
                <a:effectLst/>
                <a:latin typeface="DM Sans" pitchFamily="2" charset="77"/>
              </a:rPr>
              <a:t>occurrence</a:t>
            </a:r>
            <a:r>
              <a:rPr lang="en-CA" sz="1800" b="0" i="0" u="none" strike="noStrike">
                <a:solidFill>
                  <a:srgbClr val="1B1C1D"/>
                </a:solidFill>
                <a:effectLst/>
                <a:latin typeface="DM Sans" pitchFamily="2" charset="77"/>
              </a:rPr>
              <a:t> of a pre-defined event (a parameter), not on the actual losses incurred.</a:t>
            </a:r>
          </a:p>
          <a:p>
            <a:pPr marL="95250" rtl="0" fontAlgn="base">
              <a:spcAft>
                <a:spcPts val="600"/>
              </a:spcAft>
            </a:pPr>
            <a:r>
              <a:rPr lang="en-CA" sz="1800" b="1" i="0" u="none" strike="noStrike">
                <a:solidFill>
                  <a:srgbClr val="1B1C1D"/>
                </a:solidFill>
                <a:effectLst/>
                <a:latin typeface="DM Sans" pitchFamily="2" charset="77"/>
              </a:rPr>
              <a:t>Key Advantage: </a:t>
            </a:r>
            <a:r>
              <a:rPr lang="en-CA" sz="1800" b="0" i="0" u="none" strike="noStrike">
                <a:solidFill>
                  <a:srgbClr val="1B1C1D"/>
                </a:solidFill>
                <a:effectLst/>
                <a:latin typeface="DM Sans" pitchFamily="2" charset="77"/>
              </a:rPr>
              <a:t>Fast payout, increased transparency, reduced disputes.</a:t>
            </a:r>
            <a:endParaRPr lang="en-CA" sz="1800" b="0" i="0" u="none" strike="noStrike">
              <a:solidFill>
                <a:srgbClr val="000000"/>
              </a:solidFill>
              <a:effectLst/>
              <a:latin typeface="DM Sans" pitchFamily="2" charset="77"/>
            </a:endParaRPr>
          </a:p>
        </p:txBody>
      </p:sp>
      <p:sp>
        <p:nvSpPr>
          <p:cNvPr id="25" name="object 25"/>
          <p:cNvSpPr/>
          <p:nvPr/>
        </p:nvSpPr>
        <p:spPr>
          <a:xfrm>
            <a:off x="382191" y="2083373"/>
            <a:ext cx="6195695" cy="0"/>
          </a:xfrm>
          <a:custGeom>
            <a:avLst/>
            <a:gdLst/>
            <a:ahLst/>
            <a:cxnLst/>
            <a:rect l="l" t="t" r="r" b="b"/>
            <a:pathLst>
              <a:path w="6195695">
                <a:moveTo>
                  <a:pt x="0" y="0"/>
                </a:moveTo>
                <a:lnTo>
                  <a:pt x="6195225" y="0"/>
                </a:lnTo>
              </a:path>
            </a:pathLst>
          </a:custGeom>
          <a:ln w="6350">
            <a:solidFill>
              <a:srgbClr val="000000"/>
            </a:solidFill>
          </a:ln>
        </p:spPr>
        <p:txBody>
          <a:bodyPr wrap="square" lIns="0" tIns="0" rIns="0" bIns="0" rtlCol="0"/>
          <a:lstStyle/>
          <a:p>
            <a:endParaRPr/>
          </a:p>
        </p:txBody>
      </p:sp>
      <p:sp>
        <p:nvSpPr>
          <p:cNvPr id="26" name="object 26"/>
          <p:cNvSpPr txBox="1"/>
          <p:nvPr/>
        </p:nvSpPr>
        <p:spPr>
          <a:xfrm>
            <a:off x="7267956" y="931770"/>
            <a:ext cx="4707890" cy="1701107"/>
          </a:xfrm>
          <a:prstGeom prst="rect">
            <a:avLst/>
          </a:prstGeom>
        </p:spPr>
        <p:txBody>
          <a:bodyPr vert="horz" wrap="square" lIns="0" tIns="13335" rIns="0" bIns="0" rtlCol="0">
            <a:spAutoFit/>
          </a:bodyPr>
          <a:lstStyle/>
          <a:p>
            <a:pPr marL="100330" marR="86360">
              <a:lnSpc>
                <a:spcPct val="100000"/>
              </a:lnSpc>
              <a:spcBef>
                <a:spcPts val="105"/>
              </a:spcBef>
            </a:pPr>
            <a:r>
              <a:rPr lang="en-CA" sz="1800" b="0" i="0" u="none" strike="noStrike">
                <a:solidFill>
                  <a:srgbClr val="1B1C1D"/>
                </a:solidFill>
                <a:effectLst/>
                <a:latin typeface="DM Sans" pitchFamily="2" charset="77"/>
              </a:rPr>
              <a:t>Parametric insurance market is experiencing significant growth globally, driven by increased climate volatility and the need for rapid payouts after disasters.</a:t>
            </a:r>
          </a:p>
          <a:p>
            <a:pPr marL="100330" marR="86360">
              <a:lnSpc>
                <a:spcPct val="100000"/>
              </a:lnSpc>
              <a:spcBef>
                <a:spcPts val="105"/>
              </a:spcBef>
            </a:pPr>
            <a:endParaRPr lang="en-CA">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pic>
        <p:nvPicPr>
          <p:cNvPr id="1030" name="Picture 6" descr="Earthquake | Definition, Causes, Effects, &amp; Facts | Britannica">
            <a:extLst>
              <a:ext uri="{FF2B5EF4-FFF2-40B4-BE49-F238E27FC236}">
                <a16:creationId xmlns:a16="http://schemas.microsoft.com/office/drawing/2014/main" id="{43B93F32-E3EB-94BB-C104-C3BDD12BB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107" y="2499126"/>
            <a:ext cx="1984772" cy="13238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vy Rainfall and Severe Thunderstorm Watch - Athabasca, Barrhead &amp;  Westlock News">
            <a:extLst>
              <a:ext uri="{FF2B5EF4-FFF2-40B4-BE49-F238E27FC236}">
                <a16:creationId xmlns:a16="http://schemas.microsoft.com/office/drawing/2014/main" id="{D42197CD-46E7-A1DF-EFDC-B0D4BBC2F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030" y="2499126"/>
            <a:ext cx="2157970" cy="13238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re - Wikipedia">
            <a:extLst>
              <a:ext uri="{FF2B5EF4-FFF2-40B4-BE49-F238E27FC236}">
                <a16:creationId xmlns:a16="http://schemas.microsoft.com/office/drawing/2014/main" id="{903C350B-0713-A90B-F74C-76ED0DF03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108" y="3999549"/>
            <a:ext cx="1987006" cy="13238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lizzard - Wikipedia">
            <a:extLst>
              <a:ext uri="{FF2B5EF4-FFF2-40B4-BE49-F238E27FC236}">
                <a16:creationId xmlns:a16="http://schemas.microsoft.com/office/drawing/2014/main" id="{8708B6E4-3DEF-E8FE-D2B9-A11256136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031" y="4005272"/>
            <a:ext cx="2157970" cy="131812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6">
            <a:extLst>
              <a:ext uri="{FF2B5EF4-FFF2-40B4-BE49-F238E27FC236}">
                <a16:creationId xmlns:a16="http://schemas.microsoft.com/office/drawing/2014/main" id="{2A954725-A582-C26E-56AC-ACF7090D4124}"/>
              </a:ext>
            </a:extLst>
          </p:cNvPr>
          <p:cNvSpPr txBox="1"/>
          <p:nvPr/>
        </p:nvSpPr>
        <p:spPr>
          <a:xfrm>
            <a:off x="7697680" y="2120693"/>
            <a:ext cx="1693781" cy="580287"/>
          </a:xfrm>
          <a:prstGeom prst="rect">
            <a:avLst/>
          </a:prstGeom>
        </p:spPr>
        <p:txBody>
          <a:bodyPr vert="horz" wrap="square" lIns="0" tIns="13335" rIns="0" bIns="0" rtlCol="0">
            <a:spAutoFit/>
          </a:bodyPr>
          <a:lstStyle/>
          <a:p>
            <a:pPr marL="100330" marR="86360">
              <a:lnSpc>
                <a:spcPct val="100000"/>
              </a:lnSpc>
              <a:spcBef>
                <a:spcPts val="105"/>
              </a:spcBef>
            </a:pPr>
            <a:r>
              <a:rPr lang="en-CA" b="1" i="1">
                <a:solidFill>
                  <a:srgbClr val="1B1C1D"/>
                </a:solidFill>
                <a:latin typeface="DM Sans" pitchFamily="2" charset="77"/>
              </a:rPr>
              <a:t>E</a:t>
            </a:r>
            <a:r>
              <a:rPr lang="en-CA" sz="1800" b="1" i="1" u="none" strike="noStrike">
                <a:solidFill>
                  <a:srgbClr val="1B1C1D"/>
                </a:solidFill>
                <a:effectLst/>
                <a:latin typeface="DM Sans" pitchFamily="2" charset="77"/>
              </a:rPr>
              <a:t>arthquake</a:t>
            </a:r>
            <a:endParaRPr lang="en-CA" b="1" i="1">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sp>
        <p:nvSpPr>
          <p:cNvPr id="27" name="object 26">
            <a:extLst>
              <a:ext uri="{FF2B5EF4-FFF2-40B4-BE49-F238E27FC236}">
                <a16:creationId xmlns:a16="http://schemas.microsoft.com/office/drawing/2014/main" id="{E228E413-62F4-8599-A204-63232D0348A0}"/>
              </a:ext>
            </a:extLst>
          </p:cNvPr>
          <p:cNvSpPr txBox="1"/>
          <p:nvPr/>
        </p:nvSpPr>
        <p:spPr>
          <a:xfrm>
            <a:off x="9147173" y="5694032"/>
            <a:ext cx="1693781" cy="580287"/>
          </a:xfrm>
          <a:prstGeom prst="rect">
            <a:avLst/>
          </a:prstGeom>
        </p:spPr>
        <p:txBody>
          <a:bodyPr vert="horz" wrap="square" lIns="0" tIns="13335" rIns="0" bIns="0" rtlCol="0">
            <a:spAutoFit/>
          </a:bodyPr>
          <a:lstStyle/>
          <a:p>
            <a:pPr marL="100330" marR="86360">
              <a:lnSpc>
                <a:spcPct val="100000"/>
              </a:lnSpc>
              <a:spcBef>
                <a:spcPts val="105"/>
              </a:spcBef>
            </a:pPr>
            <a:r>
              <a:rPr lang="en-CA" b="1" i="1">
                <a:solidFill>
                  <a:srgbClr val="1B1C1D"/>
                </a:solidFill>
                <a:latin typeface="DM Sans" pitchFamily="2" charset="77"/>
              </a:rPr>
              <a:t>Triggers</a:t>
            </a:r>
            <a:endParaRPr lang="en-CA" b="1" i="1">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sp>
        <p:nvSpPr>
          <p:cNvPr id="28" name="object 26">
            <a:extLst>
              <a:ext uri="{FF2B5EF4-FFF2-40B4-BE49-F238E27FC236}">
                <a16:creationId xmlns:a16="http://schemas.microsoft.com/office/drawing/2014/main" id="{650C4E60-A548-62A8-4DC3-11D035B4EAB3}"/>
              </a:ext>
            </a:extLst>
          </p:cNvPr>
          <p:cNvSpPr txBox="1"/>
          <p:nvPr/>
        </p:nvSpPr>
        <p:spPr>
          <a:xfrm>
            <a:off x="9934514" y="2090266"/>
            <a:ext cx="1693781" cy="580287"/>
          </a:xfrm>
          <a:prstGeom prst="rect">
            <a:avLst/>
          </a:prstGeom>
        </p:spPr>
        <p:txBody>
          <a:bodyPr vert="horz" wrap="square" lIns="0" tIns="13335" rIns="0" bIns="0" rtlCol="0">
            <a:spAutoFit/>
          </a:bodyPr>
          <a:lstStyle/>
          <a:p>
            <a:pPr marL="100330" marR="86360">
              <a:lnSpc>
                <a:spcPct val="100000"/>
              </a:lnSpc>
              <a:spcBef>
                <a:spcPts val="105"/>
              </a:spcBef>
            </a:pPr>
            <a:r>
              <a:rPr lang="en-CA" b="1" i="1">
                <a:solidFill>
                  <a:srgbClr val="1B1C1D"/>
                </a:solidFill>
                <a:latin typeface="DM Sans" pitchFamily="2" charset="77"/>
              </a:rPr>
              <a:t>Rainstorm</a:t>
            </a:r>
            <a:endParaRPr lang="en-CA" b="1" i="1">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sp>
        <p:nvSpPr>
          <p:cNvPr id="29" name="object 26">
            <a:extLst>
              <a:ext uri="{FF2B5EF4-FFF2-40B4-BE49-F238E27FC236}">
                <a16:creationId xmlns:a16="http://schemas.microsoft.com/office/drawing/2014/main" id="{37ABD976-B6F9-8297-F29D-8D4609B5E1AA}"/>
              </a:ext>
            </a:extLst>
          </p:cNvPr>
          <p:cNvSpPr txBox="1"/>
          <p:nvPr/>
        </p:nvSpPr>
        <p:spPr>
          <a:xfrm>
            <a:off x="8156836" y="5374373"/>
            <a:ext cx="1693781" cy="580287"/>
          </a:xfrm>
          <a:prstGeom prst="rect">
            <a:avLst/>
          </a:prstGeom>
        </p:spPr>
        <p:txBody>
          <a:bodyPr vert="horz" wrap="square" lIns="0" tIns="13335" rIns="0" bIns="0" rtlCol="0">
            <a:spAutoFit/>
          </a:bodyPr>
          <a:lstStyle/>
          <a:p>
            <a:pPr marL="100330" marR="86360">
              <a:lnSpc>
                <a:spcPct val="100000"/>
              </a:lnSpc>
              <a:spcBef>
                <a:spcPts val="105"/>
              </a:spcBef>
            </a:pPr>
            <a:r>
              <a:rPr lang="en-CA" b="1" i="1">
                <a:solidFill>
                  <a:srgbClr val="1B1C1D"/>
                </a:solidFill>
                <a:latin typeface="DM Sans" pitchFamily="2" charset="77"/>
              </a:rPr>
              <a:t>Fire</a:t>
            </a:r>
            <a:endParaRPr lang="en-CA" b="1" i="1">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sp>
        <p:nvSpPr>
          <p:cNvPr id="30" name="object 26">
            <a:extLst>
              <a:ext uri="{FF2B5EF4-FFF2-40B4-BE49-F238E27FC236}">
                <a16:creationId xmlns:a16="http://schemas.microsoft.com/office/drawing/2014/main" id="{C4E5EFFB-87A3-B32B-1769-8ACE2AD10907}"/>
              </a:ext>
            </a:extLst>
          </p:cNvPr>
          <p:cNvSpPr txBox="1"/>
          <p:nvPr/>
        </p:nvSpPr>
        <p:spPr>
          <a:xfrm>
            <a:off x="9994063" y="5341575"/>
            <a:ext cx="1693781" cy="580287"/>
          </a:xfrm>
          <a:prstGeom prst="rect">
            <a:avLst/>
          </a:prstGeom>
        </p:spPr>
        <p:txBody>
          <a:bodyPr vert="horz" wrap="square" lIns="0" tIns="13335" rIns="0" bIns="0" rtlCol="0">
            <a:spAutoFit/>
          </a:bodyPr>
          <a:lstStyle/>
          <a:p>
            <a:pPr marL="100330" marR="86360">
              <a:lnSpc>
                <a:spcPct val="100000"/>
              </a:lnSpc>
              <a:spcBef>
                <a:spcPts val="105"/>
              </a:spcBef>
            </a:pPr>
            <a:r>
              <a:rPr lang="en-CA" b="1" i="1">
                <a:solidFill>
                  <a:srgbClr val="1B1C1D"/>
                </a:solidFill>
                <a:latin typeface="DM Sans" pitchFamily="2" charset="77"/>
              </a:rPr>
              <a:t>Winter storm</a:t>
            </a:r>
            <a:endParaRPr lang="en-CA" b="1" i="1">
              <a:solidFill>
                <a:srgbClr val="1B1C1D"/>
              </a:solidFill>
              <a:latin typeface="DM Sans" pitchFamily="2" charset="77"/>
              <a:cs typeface="Arial"/>
            </a:endParaRPr>
          </a:p>
          <a:p>
            <a:pPr marL="100330" marR="86360">
              <a:lnSpc>
                <a:spcPct val="100000"/>
              </a:lnSpc>
              <a:spcBef>
                <a:spcPts val="105"/>
              </a:spcBef>
            </a:pPr>
            <a:endParaRPr lang="en-CA">
              <a:latin typeface="DM Sans" pitchFamily="2" charset="77"/>
              <a:cs typeface="Arial"/>
            </a:endParaRPr>
          </a:p>
        </p:txBody>
      </p:sp>
      <p:sp>
        <p:nvSpPr>
          <p:cNvPr id="31" name="object 23">
            <a:extLst>
              <a:ext uri="{FF2B5EF4-FFF2-40B4-BE49-F238E27FC236}">
                <a16:creationId xmlns:a16="http://schemas.microsoft.com/office/drawing/2014/main" id="{1EE12F8C-E805-56FB-1E6B-E8F4835F37E2}"/>
              </a:ext>
            </a:extLst>
          </p:cNvPr>
          <p:cNvSpPr txBox="1"/>
          <p:nvPr/>
        </p:nvSpPr>
        <p:spPr>
          <a:xfrm>
            <a:off x="5138530" y="2279928"/>
            <a:ext cx="1088402" cy="3029676"/>
          </a:xfrm>
          <a:prstGeom prst="rect">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74295" rIns="0" bIns="0" rtlCol="0">
            <a:spAutoFit/>
          </a:bodyPr>
          <a:lstStyle/>
          <a:p>
            <a:pPr>
              <a:lnSpc>
                <a:spcPct val="100000"/>
              </a:lnSpc>
              <a:spcBef>
                <a:spcPts val="585"/>
              </a:spcBef>
            </a:pPr>
            <a:endParaRPr sz="1600">
              <a:latin typeface="Times New Roman"/>
              <a:cs typeface="Times New Roman"/>
            </a:endParaRPr>
          </a:p>
          <a:p>
            <a:pPr marL="265430" algn="l">
              <a:lnSpc>
                <a:spcPct val="100000"/>
              </a:lnSpc>
              <a:spcBef>
                <a:spcPts val="5"/>
              </a:spcBef>
            </a:pPr>
            <a:r>
              <a:rPr lang="en-US" sz="1600" b="1" spc="-25">
                <a:solidFill>
                  <a:srgbClr val="FFFFFF"/>
                </a:solidFill>
                <a:latin typeface="DM Sans" pitchFamily="2" charset="0"/>
                <a:cs typeface="Arial"/>
              </a:rPr>
              <a:t>USD</a:t>
            </a:r>
          </a:p>
          <a:p>
            <a:pPr marL="265430" algn="l">
              <a:lnSpc>
                <a:spcPct val="100000"/>
              </a:lnSpc>
              <a:spcBef>
                <a:spcPts val="5"/>
              </a:spcBef>
            </a:pPr>
            <a:r>
              <a:rPr lang="en-US" sz="1600" b="1" spc="-25">
                <a:solidFill>
                  <a:srgbClr val="FFFFFF"/>
                </a:solidFill>
                <a:latin typeface="DM Sans" pitchFamily="2" charset="0"/>
                <a:cs typeface="Arial"/>
              </a:rPr>
              <a:t>51.3B</a:t>
            </a:r>
          </a:p>
          <a:p>
            <a:pPr marL="265430">
              <a:lnSpc>
                <a:spcPct val="100000"/>
              </a:lnSpc>
              <a:spcBef>
                <a:spcPts val="5"/>
              </a:spcBef>
            </a:pPr>
            <a:endParaRPr lang="en-US" sz="1600" b="1" spc="-25">
              <a:solidFill>
                <a:srgbClr val="FFFFFF"/>
              </a:solidFill>
              <a:latin typeface="DM Sans" pitchFamily="2" charset="0"/>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b="1" spc="-25">
              <a:solidFill>
                <a:srgbClr val="FFFFFF"/>
              </a:solidFill>
              <a:latin typeface="Arial"/>
              <a:cs typeface="Arial"/>
            </a:endParaRPr>
          </a:p>
          <a:p>
            <a:pPr marL="265430">
              <a:lnSpc>
                <a:spcPct val="100000"/>
              </a:lnSpc>
              <a:spcBef>
                <a:spcPts val="5"/>
              </a:spcBef>
            </a:pPr>
            <a:endParaRPr lang="en-US" sz="1600">
              <a:latin typeface="Arial"/>
              <a:cs typeface="Arial"/>
            </a:endParaRPr>
          </a:p>
        </p:txBody>
      </p:sp>
      <p:sp>
        <p:nvSpPr>
          <p:cNvPr id="33" name="object 26">
            <a:extLst>
              <a:ext uri="{FF2B5EF4-FFF2-40B4-BE49-F238E27FC236}">
                <a16:creationId xmlns:a16="http://schemas.microsoft.com/office/drawing/2014/main" id="{0E1726A5-EA26-1949-7D11-A9EED394B7DD}"/>
              </a:ext>
            </a:extLst>
          </p:cNvPr>
          <p:cNvSpPr txBox="1"/>
          <p:nvPr/>
        </p:nvSpPr>
        <p:spPr>
          <a:xfrm>
            <a:off x="3425100" y="5664516"/>
            <a:ext cx="3273252" cy="672620"/>
          </a:xfrm>
          <a:prstGeom prst="rect">
            <a:avLst/>
          </a:prstGeom>
        </p:spPr>
        <p:txBody>
          <a:bodyPr vert="horz" wrap="square" lIns="0" tIns="13335" rIns="0" bIns="0" rtlCol="0">
            <a:spAutoFit/>
          </a:bodyPr>
          <a:lstStyle/>
          <a:p>
            <a:pPr marL="100330" marR="86360" algn="ctr">
              <a:lnSpc>
                <a:spcPct val="100000"/>
              </a:lnSpc>
              <a:spcBef>
                <a:spcPts val="105"/>
              </a:spcBef>
            </a:pPr>
            <a:r>
              <a:rPr lang="en-CA" sz="1400" b="1" i="0" u="none" strike="noStrike">
                <a:solidFill>
                  <a:srgbClr val="1B1C1D"/>
                </a:solidFill>
                <a:effectLst/>
                <a:latin typeface="DM Sans" pitchFamily="2" charset="77"/>
              </a:rPr>
              <a:t>10-year US parametric insurance market size growth projection </a:t>
            </a:r>
            <a:endParaRPr lang="en-CA" sz="1400" b="1">
              <a:solidFill>
                <a:srgbClr val="1B1C1D"/>
              </a:solidFill>
              <a:latin typeface="DM Sans" pitchFamily="2" charset="77"/>
              <a:cs typeface="Arial"/>
            </a:endParaRPr>
          </a:p>
          <a:p>
            <a:pPr marL="100330" marR="86360" algn="ctr">
              <a:lnSpc>
                <a:spcPct val="100000"/>
              </a:lnSpc>
              <a:spcBef>
                <a:spcPts val="105"/>
              </a:spcBef>
            </a:pPr>
            <a:endParaRPr lang="en-CA" sz="1400" b="1">
              <a:latin typeface="DM Sans" pitchFamily="2" charset="77"/>
              <a:cs typeface="Arial"/>
            </a:endParaRPr>
          </a:p>
        </p:txBody>
      </p:sp>
      <p:sp>
        <p:nvSpPr>
          <p:cNvPr id="41" name="Arrow: Up 40">
            <a:extLst>
              <a:ext uri="{FF2B5EF4-FFF2-40B4-BE49-F238E27FC236}">
                <a16:creationId xmlns:a16="http://schemas.microsoft.com/office/drawing/2014/main" id="{05F1C794-C0C5-0051-A364-8CAFE0B880A5}"/>
              </a:ext>
            </a:extLst>
          </p:cNvPr>
          <p:cNvSpPr/>
          <p:nvPr/>
        </p:nvSpPr>
        <p:spPr>
          <a:xfrm>
            <a:off x="688406" y="3061165"/>
            <a:ext cx="1536192" cy="2262227"/>
          </a:xfrm>
          <a:prstGeom prst="upArrow">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2" name="object 26">
            <a:extLst>
              <a:ext uri="{FF2B5EF4-FFF2-40B4-BE49-F238E27FC236}">
                <a16:creationId xmlns:a16="http://schemas.microsoft.com/office/drawing/2014/main" id="{75639AE1-1EE0-ADCA-1784-1B1908D4DED4}"/>
              </a:ext>
            </a:extLst>
          </p:cNvPr>
          <p:cNvSpPr txBox="1"/>
          <p:nvPr/>
        </p:nvSpPr>
        <p:spPr>
          <a:xfrm rot="16200000">
            <a:off x="197530" y="3900648"/>
            <a:ext cx="2902324" cy="764953"/>
          </a:xfrm>
          <a:prstGeom prst="rect">
            <a:avLst/>
          </a:prstGeom>
        </p:spPr>
        <p:txBody>
          <a:bodyPr vert="horz" wrap="square" lIns="0" tIns="13335" rIns="0" bIns="0" rtlCol="0">
            <a:spAutoFit/>
          </a:bodyPr>
          <a:lstStyle/>
          <a:p>
            <a:pPr marL="100330" marR="86360" algn="ctr">
              <a:lnSpc>
                <a:spcPct val="100000"/>
              </a:lnSpc>
              <a:spcBef>
                <a:spcPts val="105"/>
              </a:spcBef>
            </a:pPr>
            <a:r>
              <a:rPr lang="en-CA" sz="2400" b="1" i="0" u="none" strike="noStrike">
                <a:solidFill>
                  <a:schemeClr val="bg1"/>
                </a:solidFill>
                <a:effectLst/>
                <a:latin typeface="DM Sans" pitchFamily="2" charset="77"/>
              </a:rPr>
              <a:t>CAGR: 12.6%</a:t>
            </a:r>
            <a:endParaRPr lang="en-CA" sz="2400" b="1">
              <a:solidFill>
                <a:schemeClr val="bg1"/>
              </a:solidFill>
              <a:latin typeface="DM Sans" pitchFamily="2" charset="77"/>
              <a:cs typeface="Arial"/>
            </a:endParaRPr>
          </a:p>
          <a:p>
            <a:pPr marL="100330" marR="86360" algn="ctr">
              <a:lnSpc>
                <a:spcPct val="100000"/>
              </a:lnSpc>
              <a:spcBef>
                <a:spcPts val="105"/>
              </a:spcBef>
            </a:pPr>
            <a:endParaRPr lang="en-CA" sz="2400" b="1">
              <a:solidFill>
                <a:schemeClr val="bg1"/>
              </a:solidFill>
              <a:latin typeface="DM Sans" pitchFamily="2" charset="77"/>
              <a:cs typeface="Arial"/>
            </a:endParaRPr>
          </a:p>
        </p:txBody>
      </p:sp>
      <p:sp>
        <p:nvSpPr>
          <p:cNvPr id="43" name="object 21">
            <a:extLst>
              <a:ext uri="{FF2B5EF4-FFF2-40B4-BE49-F238E27FC236}">
                <a16:creationId xmlns:a16="http://schemas.microsoft.com/office/drawing/2014/main" id="{5FC7A2A2-55B3-E1B2-9CFA-B5571D4D26B0}"/>
              </a:ext>
            </a:extLst>
          </p:cNvPr>
          <p:cNvSpPr txBox="1"/>
          <p:nvPr/>
        </p:nvSpPr>
        <p:spPr>
          <a:xfrm>
            <a:off x="1205042" y="5438813"/>
            <a:ext cx="502920" cy="225703"/>
          </a:xfrm>
          <a:prstGeom prst="rect">
            <a:avLst/>
          </a:prstGeom>
          <a:solidFill>
            <a:schemeClr val="accent3">
              <a:lumMod val="50000"/>
            </a:schemeClr>
          </a:solidFill>
        </p:spPr>
        <p:txBody>
          <a:bodyPr vert="horz" wrap="square" lIns="0" tIns="40640" rIns="0" bIns="0" rtlCol="0">
            <a:spAutoFit/>
          </a:bodyPr>
          <a:lstStyle/>
          <a:p>
            <a:pPr marL="91440">
              <a:lnSpc>
                <a:spcPct val="100000"/>
              </a:lnSpc>
              <a:spcBef>
                <a:spcPts val="320"/>
              </a:spcBef>
            </a:pPr>
            <a:r>
              <a:rPr lang="en-US" sz="1200" b="1" spc="-20">
                <a:solidFill>
                  <a:srgbClr val="FFFFFF"/>
                </a:solidFill>
                <a:latin typeface="DM Sans" pitchFamily="2" charset="0"/>
                <a:cs typeface="Arial"/>
              </a:rPr>
              <a:t>2024</a:t>
            </a:r>
            <a:endParaRPr sz="1200">
              <a:latin typeface="DM Sans" pitchFamily="2" charset="0"/>
              <a:cs typeface="Arial"/>
            </a:endParaRPr>
          </a:p>
        </p:txBody>
      </p:sp>
      <p:sp>
        <p:nvSpPr>
          <p:cNvPr id="44" name="object 20">
            <a:extLst>
              <a:ext uri="{FF2B5EF4-FFF2-40B4-BE49-F238E27FC236}">
                <a16:creationId xmlns:a16="http://schemas.microsoft.com/office/drawing/2014/main" id="{60467239-6E25-4901-6328-85FD238DBFCF}"/>
              </a:ext>
            </a:extLst>
          </p:cNvPr>
          <p:cNvSpPr txBox="1"/>
          <p:nvPr/>
        </p:nvSpPr>
        <p:spPr>
          <a:xfrm>
            <a:off x="1158569" y="2777751"/>
            <a:ext cx="611505" cy="225703"/>
          </a:xfrm>
          <a:prstGeom prst="rect">
            <a:avLst/>
          </a:prstGeom>
          <a:solidFill>
            <a:schemeClr val="bg1">
              <a:lumMod val="50000"/>
            </a:schemeClr>
          </a:solidFill>
        </p:spPr>
        <p:txBody>
          <a:bodyPr vert="horz" wrap="square" lIns="0" tIns="40640" rIns="0" bIns="0" rtlCol="0">
            <a:spAutoFit/>
          </a:bodyPr>
          <a:lstStyle/>
          <a:p>
            <a:pPr marL="118110">
              <a:lnSpc>
                <a:spcPct val="100000"/>
              </a:lnSpc>
              <a:spcBef>
                <a:spcPts val="320"/>
              </a:spcBef>
            </a:pPr>
            <a:r>
              <a:rPr lang="en-US" sz="1200" b="1">
                <a:solidFill>
                  <a:srgbClr val="FFFFFF"/>
                </a:solidFill>
                <a:latin typeface="DM Sans" pitchFamily="2" charset="0"/>
                <a:cs typeface="Arial"/>
              </a:rPr>
              <a:t>2034</a:t>
            </a:r>
            <a:endParaRPr sz="1200">
              <a:latin typeface="DM Sans" pitchFamily="2" charset="0"/>
              <a:cs typeface="Arial"/>
            </a:endParaRPr>
          </a:p>
        </p:txBody>
      </p:sp>
      <p:sp>
        <p:nvSpPr>
          <p:cNvPr id="45" name="object 26">
            <a:extLst>
              <a:ext uri="{FF2B5EF4-FFF2-40B4-BE49-F238E27FC236}">
                <a16:creationId xmlns:a16="http://schemas.microsoft.com/office/drawing/2014/main" id="{0AC7C15C-49CB-86BC-1E2F-284952DA7103}"/>
              </a:ext>
            </a:extLst>
          </p:cNvPr>
          <p:cNvSpPr txBox="1"/>
          <p:nvPr/>
        </p:nvSpPr>
        <p:spPr>
          <a:xfrm>
            <a:off x="92342" y="5664516"/>
            <a:ext cx="2902324" cy="672620"/>
          </a:xfrm>
          <a:prstGeom prst="rect">
            <a:avLst/>
          </a:prstGeom>
        </p:spPr>
        <p:txBody>
          <a:bodyPr vert="horz" wrap="square" lIns="0" tIns="13335" rIns="0" bIns="0" rtlCol="0">
            <a:spAutoFit/>
          </a:bodyPr>
          <a:lstStyle/>
          <a:p>
            <a:pPr marL="100330" marR="86360" algn="ctr">
              <a:lnSpc>
                <a:spcPct val="100000"/>
              </a:lnSpc>
              <a:spcBef>
                <a:spcPts val="105"/>
              </a:spcBef>
            </a:pPr>
            <a:r>
              <a:rPr lang="en-CA" sz="1400" b="1" i="0" u="none" strike="noStrike">
                <a:solidFill>
                  <a:srgbClr val="1B1C1D"/>
                </a:solidFill>
                <a:effectLst/>
                <a:latin typeface="DM Sans" pitchFamily="2" charset="77"/>
              </a:rPr>
              <a:t>Rising at compound annual growth rate 12.6%.</a:t>
            </a:r>
            <a:endParaRPr lang="en-CA" sz="1400" b="1">
              <a:solidFill>
                <a:srgbClr val="1B1C1D"/>
              </a:solidFill>
              <a:latin typeface="DM Sans" pitchFamily="2" charset="77"/>
              <a:cs typeface="Arial"/>
            </a:endParaRPr>
          </a:p>
          <a:p>
            <a:pPr marL="100330" marR="86360" algn="ctr">
              <a:lnSpc>
                <a:spcPct val="100000"/>
              </a:lnSpc>
              <a:spcBef>
                <a:spcPts val="105"/>
              </a:spcBef>
            </a:pPr>
            <a:endParaRPr lang="en-CA" sz="1400" b="1">
              <a:latin typeface="DM Sans" pitchFamily="2" charset="77"/>
              <a:cs typeface="Arial"/>
            </a:endParaRPr>
          </a:p>
        </p:txBody>
      </p:sp>
      <p:pic>
        <p:nvPicPr>
          <p:cNvPr id="47" name="Picture 46" descr="Dotted Line PNGs for Free Download">
            <a:extLst>
              <a:ext uri="{FF2B5EF4-FFF2-40B4-BE49-F238E27FC236}">
                <a16:creationId xmlns:a16="http://schemas.microsoft.com/office/drawing/2014/main" id="{F10D8B82-2DD8-9697-90A3-2D8C217E97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177" y="-57637"/>
            <a:ext cx="3244620" cy="98031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Dotted Line PNGs for Free Download">
            <a:extLst>
              <a:ext uri="{FF2B5EF4-FFF2-40B4-BE49-F238E27FC236}">
                <a16:creationId xmlns:a16="http://schemas.microsoft.com/office/drawing/2014/main" id="{A8703069-7436-0DF9-717F-046FD21F6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5992" y="-48546"/>
            <a:ext cx="3244620" cy="980316"/>
          </a:xfrm>
          <a:prstGeom prst="rect">
            <a:avLst/>
          </a:prstGeom>
          <a:noFill/>
          <a:extLst>
            <a:ext uri="{909E8E84-426E-40DD-AFC4-6F175D3DCCD1}">
              <a14:hiddenFill xmlns:a14="http://schemas.microsoft.com/office/drawing/2010/main">
                <a:solidFill>
                  <a:srgbClr val="FFFFFF"/>
                </a:solidFill>
              </a14:hiddenFill>
            </a:ext>
          </a:extLst>
        </p:spPr>
      </p:pic>
      <p:sp>
        <p:nvSpPr>
          <p:cNvPr id="48" name="object 25">
            <a:extLst>
              <a:ext uri="{FF2B5EF4-FFF2-40B4-BE49-F238E27FC236}">
                <a16:creationId xmlns:a16="http://schemas.microsoft.com/office/drawing/2014/main" id="{0DCE8A77-493F-8A1A-D3AF-0B94D1FFCD2E}"/>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19</a:t>
            </a:fld>
            <a:endParaRPr lang="en-CA" sz="1200" spc="-25"/>
          </a:p>
        </p:txBody>
      </p:sp>
      <p:sp>
        <p:nvSpPr>
          <p:cNvPr id="51" name="Rectangle 50">
            <a:extLst>
              <a:ext uri="{FF2B5EF4-FFF2-40B4-BE49-F238E27FC236}">
                <a16:creationId xmlns:a16="http://schemas.microsoft.com/office/drawing/2014/main" id="{A01C0D50-04D8-22E5-3DF1-360F19D2BF23}"/>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598F3BB-A7C4-03FC-140D-EDEEA599C9C3}"/>
            </a:ext>
          </a:extLst>
        </p:cNvPr>
        <p:cNvGrpSpPr/>
        <p:nvPr/>
      </p:nvGrpSpPr>
      <p:grpSpPr>
        <a:xfrm>
          <a:off x="0" y="0"/>
          <a:ext cx="0" cy="0"/>
          <a:chOff x="0" y="0"/>
          <a:chExt cx="0" cy="0"/>
        </a:xfrm>
      </p:grpSpPr>
      <p:sp>
        <p:nvSpPr>
          <p:cNvPr id="25" name="object 25">
            <a:extLst>
              <a:ext uri="{FF2B5EF4-FFF2-40B4-BE49-F238E27FC236}">
                <a16:creationId xmlns:a16="http://schemas.microsoft.com/office/drawing/2014/main" id="{87D84E62-7FD6-28B3-02CB-297E7BB7F02A}"/>
              </a:ext>
            </a:extLst>
          </p:cNvPr>
          <p:cNvSpPr txBox="1">
            <a:spLocks noGrp="1"/>
          </p:cNvSpPr>
          <p:nvPr>
            <p:ph type="sldNum" sz="quarter" idx="7"/>
          </p:nvPr>
        </p:nvSpPr>
        <p:spPr>
          <a:xfrm>
            <a:off x="11906375" y="6604908"/>
            <a:ext cx="260350" cy="210184"/>
          </a:xfrm>
          <a:prstGeom prst="rect">
            <a:avLst/>
          </a:prstGeom>
        </p:spPr>
        <p:txBody>
          <a:bodyPr vert="horz" wrap="square" lIns="0" tIns="0" rIns="0" bIns="0" rtlCol="0">
            <a:spAutoFit/>
          </a:bodyPr>
          <a:lstStyle/>
          <a:p>
            <a:pPr marL="38100">
              <a:lnSpc>
                <a:spcPts val="1425"/>
              </a:lnSpc>
            </a:pPr>
            <a:fld id="{81D60167-4931-47E6-BA6A-407CBD079E47}" type="slidenum">
              <a:rPr spc="-25" dirty="0"/>
              <a:t>2</a:t>
            </a:fld>
            <a:endParaRPr spc="-25"/>
          </a:p>
        </p:txBody>
      </p:sp>
      <p:sp>
        <p:nvSpPr>
          <p:cNvPr id="2" name="object 2">
            <a:extLst>
              <a:ext uri="{FF2B5EF4-FFF2-40B4-BE49-F238E27FC236}">
                <a16:creationId xmlns:a16="http://schemas.microsoft.com/office/drawing/2014/main" id="{98A27EB1-83D4-93E6-38F0-801C0D3CBCCF}"/>
              </a:ext>
            </a:extLst>
          </p:cNvPr>
          <p:cNvSpPr txBox="1">
            <a:spLocks noGrp="1"/>
          </p:cNvSpPr>
          <p:nvPr>
            <p:ph type="title"/>
          </p:nvPr>
        </p:nvSpPr>
        <p:spPr>
          <a:xfrm>
            <a:off x="361985" y="215856"/>
            <a:ext cx="3609514" cy="505267"/>
          </a:xfrm>
          <a:prstGeom prst="rect">
            <a:avLst/>
          </a:prstGeom>
        </p:spPr>
        <p:txBody>
          <a:bodyPr vert="horz" wrap="square" lIns="0" tIns="12700" rIns="0" bIns="0" rtlCol="0">
            <a:spAutoFit/>
          </a:bodyPr>
          <a:lstStyle/>
          <a:p>
            <a:pPr marL="12700">
              <a:lnSpc>
                <a:spcPct val="100000"/>
              </a:lnSpc>
              <a:spcBef>
                <a:spcPts val="100"/>
              </a:spcBef>
            </a:pPr>
            <a:r>
              <a:rPr sz="3200" u="none" spc="-20">
                <a:solidFill>
                  <a:srgbClr val="BE7300"/>
                </a:solidFill>
                <a:latin typeface="DM Sans" pitchFamily="2" charset="77"/>
              </a:rPr>
              <a:t>Table</a:t>
            </a:r>
            <a:r>
              <a:rPr sz="3200" u="none" spc="-105">
                <a:solidFill>
                  <a:srgbClr val="BE7300"/>
                </a:solidFill>
                <a:latin typeface="DM Sans" pitchFamily="2" charset="77"/>
              </a:rPr>
              <a:t> </a:t>
            </a:r>
            <a:r>
              <a:rPr sz="3200" u="none">
                <a:solidFill>
                  <a:srgbClr val="BE7300"/>
                </a:solidFill>
                <a:latin typeface="DM Sans" pitchFamily="2" charset="77"/>
              </a:rPr>
              <a:t>of</a:t>
            </a:r>
            <a:r>
              <a:rPr sz="3200" u="none" spc="-100">
                <a:solidFill>
                  <a:srgbClr val="BE7300"/>
                </a:solidFill>
                <a:latin typeface="DM Sans" pitchFamily="2" charset="77"/>
              </a:rPr>
              <a:t> </a:t>
            </a:r>
            <a:r>
              <a:rPr sz="3200" u="none" spc="-10">
                <a:solidFill>
                  <a:srgbClr val="BE7300"/>
                </a:solidFill>
                <a:latin typeface="DM Sans" pitchFamily="2" charset="77"/>
              </a:rPr>
              <a:t>Contents</a:t>
            </a:r>
            <a:endParaRPr sz="3200">
              <a:latin typeface="DM Sans" pitchFamily="2" charset="77"/>
            </a:endParaRPr>
          </a:p>
        </p:txBody>
      </p:sp>
      <p:sp>
        <p:nvSpPr>
          <p:cNvPr id="3" name="object 3">
            <a:extLst>
              <a:ext uri="{FF2B5EF4-FFF2-40B4-BE49-F238E27FC236}">
                <a16:creationId xmlns:a16="http://schemas.microsoft.com/office/drawing/2014/main" id="{B9BBAF8A-332F-D8E5-E58B-C7C23C02560D}"/>
              </a:ext>
            </a:extLst>
          </p:cNvPr>
          <p:cNvSpPr txBox="1"/>
          <p:nvPr/>
        </p:nvSpPr>
        <p:spPr>
          <a:xfrm>
            <a:off x="712988" y="1097369"/>
            <a:ext cx="2033270" cy="259045"/>
          </a:xfrm>
          <a:prstGeom prst="rect">
            <a:avLst/>
          </a:prstGeom>
        </p:spPr>
        <p:txBody>
          <a:bodyPr vert="horz" wrap="square" lIns="0" tIns="12700" rIns="0" bIns="0" rtlCol="0">
            <a:spAutoFit/>
          </a:bodyPr>
          <a:lstStyle/>
          <a:p>
            <a:pPr marL="12700">
              <a:lnSpc>
                <a:spcPct val="100000"/>
              </a:lnSpc>
              <a:spcBef>
                <a:spcPts val="100"/>
              </a:spcBef>
            </a:pPr>
            <a:r>
              <a:rPr lang="en-CA" sz="1600" b="1">
                <a:latin typeface="DM Sans" pitchFamily="2" charset="77"/>
                <a:cs typeface="Arial"/>
              </a:rPr>
              <a:t>Our Mission</a:t>
            </a:r>
          </a:p>
        </p:txBody>
      </p:sp>
      <p:sp>
        <p:nvSpPr>
          <p:cNvPr id="4" name="object 4">
            <a:extLst>
              <a:ext uri="{FF2B5EF4-FFF2-40B4-BE49-F238E27FC236}">
                <a16:creationId xmlns:a16="http://schemas.microsoft.com/office/drawing/2014/main" id="{FD5D3C2F-EE0C-535F-3799-AAC7689BA3D0}"/>
              </a:ext>
            </a:extLst>
          </p:cNvPr>
          <p:cNvSpPr txBox="1"/>
          <p:nvPr/>
        </p:nvSpPr>
        <p:spPr>
          <a:xfrm>
            <a:off x="4806988" y="1107338"/>
            <a:ext cx="110489" cy="259045"/>
          </a:xfrm>
          <a:prstGeom prst="rect">
            <a:avLst/>
          </a:prstGeom>
        </p:spPr>
        <p:txBody>
          <a:bodyPr vert="horz" wrap="square" lIns="0" tIns="12700" rIns="0" bIns="0" rtlCol="0">
            <a:spAutoFit/>
          </a:bodyPr>
          <a:lstStyle/>
          <a:p>
            <a:pPr marL="12700">
              <a:lnSpc>
                <a:spcPct val="100000"/>
              </a:lnSpc>
              <a:spcBef>
                <a:spcPts val="100"/>
              </a:spcBef>
            </a:pPr>
            <a:r>
              <a:rPr lang="en-US" sz="1600" spc="-50">
                <a:latin typeface="DM Sans" pitchFamily="2" charset="77"/>
                <a:cs typeface="Arial"/>
              </a:rPr>
              <a:t>3</a:t>
            </a:r>
            <a:endParaRPr lang="en-US" sz="1600">
              <a:latin typeface="DM Sans" pitchFamily="2" charset="77"/>
              <a:cs typeface="Arial"/>
            </a:endParaRPr>
          </a:p>
        </p:txBody>
      </p:sp>
      <p:sp>
        <p:nvSpPr>
          <p:cNvPr id="9" name="object 9">
            <a:extLst>
              <a:ext uri="{FF2B5EF4-FFF2-40B4-BE49-F238E27FC236}">
                <a16:creationId xmlns:a16="http://schemas.microsoft.com/office/drawing/2014/main" id="{CE4860FE-6787-06C6-70E8-2BA250E1FE7A}"/>
              </a:ext>
            </a:extLst>
          </p:cNvPr>
          <p:cNvSpPr txBox="1"/>
          <p:nvPr/>
        </p:nvSpPr>
        <p:spPr>
          <a:xfrm>
            <a:off x="707019" y="2052316"/>
            <a:ext cx="4683852" cy="1554272"/>
          </a:xfrm>
          <a:prstGeom prst="rect">
            <a:avLst/>
          </a:prstGeom>
        </p:spPr>
        <p:txBody>
          <a:bodyPr vert="horz" wrap="square" lIns="0" tIns="12700" rIns="0" bIns="0" rtlCol="0" anchor="t">
            <a:spAutoFit/>
          </a:bodyPr>
          <a:lstStyle/>
          <a:p>
            <a:pPr marL="12700">
              <a:spcBef>
                <a:spcPts val="100"/>
              </a:spcBef>
            </a:pPr>
            <a:r>
              <a:rPr lang="en-US" sz="1600" b="1" spc="-10">
                <a:latin typeface="DM Sans"/>
                <a:cs typeface="Arial"/>
              </a:rPr>
              <a:t>Quant. Co Oil &amp; Gas Existing Portfolio            5</a:t>
            </a:r>
          </a:p>
          <a:p>
            <a:pPr marL="12700">
              <a:spcBef>
                <a:spcPts val="100"/>
              </a:spcBef>
            </a:pPr>
            <a:r>
              <a:rPr lang="en-US" sz="1600" i="1" spc="-10">
                <a:latin typeface="DM Sans"/>
                <a:cs typeface="Arial"/>
              </a:rPr>
              <a:t>   Strengths                                               6 </a:t>
            </a:r>
          </a:p>
          <a:p>
            <a:pPr marL="12700">
              <a:spcBef>
                <a:spcPts val="100"/>
              </a:spcBef>
            </a:pPr>
            <a:r>
              <a:rPr lang="en-US" sz="1600" i="1" spc="-10">
                <a:latin typeface="DM Sans"/>
                <a:cs typeface="Arial"/>
              </a:rPr>
              <a:t>           Financial Strengths                               7                                               </a:t>
            </a:r>
            <a:endParaRPr lang="en-US" sz="1600" i="1">
              <a:latin typeface="DM Sans"/>
            </a:endParaRPr>
          </a:p>
          <a:p>
            <a:pPr marL="12700">
              <a:spcBef>
                <a:spcPts val="100"/>
              </a:spcBef>
            </a:pPr>
            <a:r>
              <a:rPr lang="en-US" sz="1600" i="1" spc="-10">
                <a:latin typeface="DM Sans"/>
                <a:cs typeface="Arial"/>
              </a:rPr>
              <a:t>   Risk                                                        8</a:t>
            </a:r>
          </a:p>
          <a:p>
            <a:pPr marL="12700">
              <a:spcBef>
                <a:spcPts val="100"/>
              </a:spcBef>
            </a:pPr>
            <a:r>
              <a:rPr lang="en-US" sz="1600" i="1" spc="-10">
                <a:latin typeface="DM Sans"/>
                <a:cs typeface="Arial"/>
              </a:rPr>
              <a:t>           Financial Risk                                        9</a:t>
            </a:r>
          </a:p>
          <a:p>
            <a:pPr marL="12700">
              <a:spcBef>
                <a:spcPts val="100"/>
              </a:spcBef>
            </a:pPr>
            <a:r>
              <a:rPr lang="en-US" sz="1600" i="1" spc="-10">
                <a:latin typeface="DM Sans"/>
                <a:cs typeface="Arial"/>
              </a:rPr>
              <a:t>   Renewable Energy Transition               </a:t>
            </a:r>
            <a:r>
              <a:rPr lang="en-US" sz="1600" spc="-10">
                <a:latin typeface="DM Sans"/>
                <a:cs typeface="Arial"/>
              </a:rPr>
              <a:t>10</a:t>
            </a:r>
            <a:endParaRPr lang="en-US" sz="1600" i="1" spc="-10">
              <a:latin typeface="DM Sans"/>
              <a:cs typeface="Arial"/>
            </a:endParaRPr>
          </a:p>
        </p:txBody>
      </p:sp>
      <p:sp>
        <p:nvSpPr>
          <p:cNvPr id="11" name="object 11">
            <a:extLst>
              <a:ext uri="{FF2B5EF4-FFF2-40B4-BE49-F238E27FC236}">
                <a16:creationId xmlns:a16="http://schemas.microsoft.com/office/drawing/2014/main" id="{5AFA4577-CA24-EB72-E510-50639DF5A53B}"/>
              </a:ext>
            </a:extLst>
          </p:cNvPr>
          <p:cNvSpPr txBox="1"/>
          <p:nvPr/>
        </p:nvSpPr>
        <p:spPr>
          <a:xfrm>
            <a:off x="660367" y="3968742"/>
            <a:ext cx="4580706" cy="1256754"/>
          </a:xfrm>
          <a:prstGeom prst="rect">
            <a:avLst/>
          </a:prstGeom>
        </p:spPr>
        <p:txBody>
          <a:bodyPr vert="horz" wrap="square" lIns="0" tIns="12700" rIns="0" bIns="0" rtlCol="0" anchor="t">
            <a:spAutoFit/>
          </a:bodyPr>
          <a:lstStyle/>
          <a:p>
            <a:pPr marL="12700">
              <a:spcBef>
                <a:spcPts val="100"/>
              </a:spcBef>
            </a:pPr>
            <a:r>
              <a:rPr lang="en-US" sz="1600" b="1">
                <a:latin typeface="DM Sans"/>
                <a:cs typeface="Arial"/>
              </a:rPr>
              <a:t>Renewable Viability and CAT Risk </a:t>
            </a:r>
          </a:p>
          <a:p>
            <a:pPr marL="12700">
              <a:spcBef>
                <a:spcPts val="100"/>
              </a:spcBef>
            </a:pPr>
            <a:r>
              <a:rPr lang="en-US" sz="1600" b="1">
                <a:latin typeface="DM Sans"/>
                <a:cs typeface="Arial"/>
              </a:rPr>
              <a:t>Analysis                                                                     11</a:t>
            </a:r>
          </a:p>
          <a:p>
            <a:pPr marL="469900" marR="5080"/>
            <a:r>
              <a:rPr lang="en-US" sz="1600" i="1">
                <a:latin typeface="DM Sans"/>
                <a:cs typeface="Arial"/>
              </a:rPr>
              <a:t>Opportunities and Challenges</a:t>
            </a:r>
            <a:r>
              <a:rPr lang="en-US" sz="1600" i="1" spc="-10">
                <a:latin typeface="DM Sans"/>
                <a:cs typeface="Arial"/>
              </a:rPr>
              <a:t>                </a:t>
            </a:r>
            <a:r>
              <a:rPr lang="en-US" sz="1600" spc="-10">
                <a:latin typeface="DM Sans"/>
                <a:cs typeface="Arial"/>
              </a:rPr>
              <a:t>12</a:t>
            </a:r>
            <a:endParaRPr lang="en-US" sz="1600">
              <a:latin typeface="DM Sans"/>
              <a:cs typeface="Arial"/>
            </a:endParaRPr>
          </a:p>
          <a:p>
            <a:pPr marL="469900" marR="5080"/>
            <a:r>
              <a:rPr lang="en-US" sz="1600" i="1" spc="-10">
                <a:latin typeface="DM Sans"/>
                <a:cs typeface="Arial"/>
              </a:rPr>
              <a:t>CAT Events Analysis                                </a:t>
            </a:r>
            <a:r>
              <a:rPr lang="en-US" sz="1600" spc="-10">
                <a:latin typeface="DM Sans"/>
                <a:cs typeface="Arial"/>
              </a:rPr>
              <a:t>13</a:t>
            </a:r>
          </a:p>
          <a:p>
            <a:pPr marL="469900" marR="5080"/>
            <a:r>
              <a:rPr lang="en-US" sz="1600" i="1" spc="-10">
                <a:latin typeface="DM Sans"/>
                <a:cs typeface="Arial"/>
              </a:rPr>
              <a:t>Conclusion                                               </a:t>
            </a:r>
            <a:r>
              <a:rPr lang="en-US" sz="1600" spc="-10">
                <a:latin typeface="DM Sans"/>
                <a:cs typeface="Arial"/>
              </a:rPr>
              <a:t>17</a:t>
            </a:r>
          </a:p>
        </p:txBody>
      </p:sp>
      <p:sp>
        <p:nvSpPr>
          <p:cNvPr id="17" name="object 17">
            <a:extLst>
              <a:ext uri="{FF2B5EF4-FFF2-40B4-BE49-F238E27FC236}">
                <a16:creationId xmlns:a16="http://schemas.microsoft.com/office/drawing/2014/main" id="{A44B6A70-09B8-D9C5-97C6-54A107BFD2F7}"/>
              </a:ext>
            </a:extLst>
          </p:cNvPr>
          <p:cNvSpPr txBox="1"/>
          <p:nvPr/>
        </p:nvSpPr>
        <p:spPr>
          <a:xfrm>
            <a:off x="6122022" y="1665598"/>
            <a:ext cx="5965328" cy="777136"/>
          </a:xfrm>
          <a:prstGeom prst="rect">
            <a:avLst/>
          </a:prstGeom>
        </p:spPr>
        <p:txBody>
          <a:bodyPr vert="horz" wrap="square" lIns="0" tIns="12700" rIns="0" bIns="0" rtlCol="0" anchor="t">
            <a:spAutoFit/>
          </a:bodyPr>
          <a:lstStyle/>
          <a:p>
            <a:pPr marL="469900" marR="351790" indent="-457200">
              <a:spcBef>
                <a:spcPts val="100"/>
              </a:spcBef>
            </a:pPr>
            <a:r>
              <a:rPr lang="en-US" sz="1600" i="1">
                <a:latin typeface="DM Sans"/>
                <a:cs typeface="Arial"/>
              </a:rPr>
              <a:t>Parametric Insurance of Global Market                     </a:t>
            </a:r>
            <a:r>
              <a:rPr lang="en-US" sz="1600">
                <a:latin typeface="DM Sans"/>
                <a:cs typeface="Arial"/>
              </a:rPr>
              <a:t>19</a:t>
            </a:r>
          </a:p>
          <a:p>
            <a:pPr marL="469900" marR="351790" indent="-457200">
              <a:spcBef>
                <a:spcPts val="100"/>
              </a:spcBef>
            </a:pPr>
            <a:r>
              <a:rPr lang="en-US" sz="1600" i="1">
                <a:latin typeface="DM Sans"/>
                <a:cs typeface="Arial"/>
              </a:rPr>
              <a:t>Parametric Insurance by the Numbers                     </a:t>
            </a:r>
            <a:r>
              <a:rPr lang="en-US" sz="1600">
                <a:latin typeface="DM Sans"/>
                <a:cs typeface="Arial"/>
              </a:rPr>
              <a:t>20</a:t>
            </a:r>
          </a:p>
          <a:p>
            <a:pPr marL="469900" marR="351790" indent="-457200">
              <a:spcBef>
                <a:spcPts val="100"/>
              </a:spcBef>
            </a:pPr>
            <a:r>
              <a:rPr lang="en-US" sz="1600" i="1">
                <a:latin typeface="DM Sans"/>
                <a:cs typeface="Arial"/>
              </a:rPr>
              <a:t>Advantages of Stronghold PI for RE Ventures           </a:t>
            </a:r>
            <a:r>
              <a:rPr lang="en-US" sz="1600">
                <a:latin typeface="DM Sans"/>
                <a:cs typeface="Arial"/>
              </a:rPr>
              <a:t>21</a:t>
            </a:r>
          </a:p>
        </p:txBody>
      </p:sp>
      <p:pic>
        <p:nvPicPr>
          <p:cNvPr id="28" name="Picture 27">
            <a:extLst>
              <a:ext uri="{FF2B5EF4-FFF2-40B4-BE49-F238E27FC236}">
                <a16:creationId xmlns:a16="http://schemas.microsoft.com/office/drawing/2014/main" id="{6A78BF09-8167-7800-0601-8E614D448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437" y="4032330"/>
            <a:ext cx="2796498" cy="2599868"/>
          </a:xfrm>
          <a:prstGeom prst="ellipse">
            <a:avLst/>
          </a:prstGeom>
        </p:spPr>
      </p:pic>
      <p:sp>
        <p:nvSpPr>
          <p:cNvPr id="13" name="object 3">
            <a:extLst>
              <a:ext uri="{FF2B5EF4-FFF2-40B4-BE49-F238E27FC236}">
                <a16:creationId xmlns:a16="http://schemas.microsoft.com/office/drawing/2014/main" id="{4D81C08E-100E-3D7F-E6DF-85023C0C136F}"/>
              </a:ext>
            </a:extLst>
          </p:cNvPr>
          <p:cNvSpPr txBox="1"/>
          <p:nvPr/>
        </p:nvSpPr>
        <p:spPr>
          <a:xfrm>
            <a:off x="712988" y="1499830"/>
            <a:ext cx="2033270" cy="259045"/>
          </a:xfrm>
          <a:prstGeom prst="rect">
            <a:avLst/>
          </a:prstGeom>
        </p:spPr>
        <p:txBody>
          <a:bodyPr vert="horz" wrap="square" lIns="0" tIns="12700" rIns="0" bIns="0" rtlCol="0">
            <a:spAutoFit/>
          </a:bodyPr>
          <a:lstStyle/>
          <a:p>
            <a:pPr marL="12700">
              <a:lnSpc>
                <a:spcPct val="100000"/>
              </a:lnSpc>
              <a:spcBef>
                <a:spcPts val="100"/>
              </a:spcBef>
            </a:pPr>
            <a:r>
              <a:rPr lang="en-CA" sz="1600">
                <a:latin typeface="DM Sans" pitchFamily="2" charset="77"/>
                <a:cs typeface="Arial"/>
              </a:rPr>
              <a:t>Background</a:t>
            </a:r>
          </a:p>
        </p:txBody>
      </p:sp>
      <p:sp>
        <p:nvSpPr>
          <p:cNvPr id="21" name="TextBox 20">
            <a:extLst>
              <a:ext uri="{FF2B5EF4-FFF2-40B4-BE49-F238E27FC236}">
                <a16:creationId xmlns:a16="http://schemas.microsoft.com/office/drawing/2014/main" id="{2F42DAC6-F881-A2F7-E872-B3E55ABF9F88}"/>
              </a:ext>
            </a:extLst>
          </p:cNvPr>
          <p:cNvSpPr txBox="1"/>
          <p:nvPr/>
        </p:nvSpPr>
        <p:spPr>
          <a:xfrm>
            <a:off x="5701892" y="1097369"/>
            <a:ext cx="5777120" cy="584775"/>
          </a:xfrm>
          <a:prstGeom prst="rect">
            <a:avLst/>
          </a:prstGeom>
          <a:noFill/>
        </p:spPr>
        <p:txBody>
          <a:bodyPr wrap="square" rtlCol="0">
            <a:spAutoFit/>
          </a:bodyPr>
          <a:lstStyle/>
          <a:p>
            <a:r>
              <a:rPr lang="en-US" sz="1600" b="1">
                <a:latin typeface="DM Sans" pitchFamily="2" charset="77"/>
              </a:rPr>
              <a:t>Quant Co. and Stronghold: Leveraging </a:t>
            </a:r>
          </a:p>
          <a:p>
            <a:r>
              <a:rPr lang="en-US" sz="1600" b="1">
                <a:latin typeface="DM Sans" pitchFamily="2" charset="77"/>
              </a:rPr>
              <a:t>Parametric Insurance                                                               18</a:t>
            </a:r>
          </a:p>
        </p:txBody>
      </p:sp>
      <p:sp>
        <p:nvSpPr>
          <p:cNvPr id="22" name="TextBox 21">
            <a:extLst>
              <a:ext uri="{FF2B5EF4-FFF2-40B4-BE49-F238E27FC236}">
                <a16:creationId xmlns:a16="http://schemas.microsoft.com/office/drawing/2014/main" id="{E314F9D4-BF00-D108-A090-3137285093A1}"/>
              </a:ext>
            </a:extLst>
          </p:cNvPr>
          <p:cNvSpPr txBox="1"/>
          <p:nvPr/>
        </p:nvSpPr>
        <p:spPr>
          <a:xfrm>
            <a:off x="5701893" y="2708308"/>
            <a:ext cx="5777119" cy="338554"/>
          </a:xfrm>
          <a:prstGeom prst="rect">
            <a:avLst/>
          </a:prstGeom>
          <a:noFill/>
        </p:spPr>
        <p:txBody>
          <a:bodyPr wrap="square" lIns="91440" tIns="45720" rIns="91440" bIns="45720" rtlCol="0" anchor="t">
            <a:spAutoFit/>
          </a:bodyPr>
          <a:lstStyle/>
          <a:p>
            <a:r>
              <a:rPr lang="en-US" sz="1600" b="1">
                <a:latin typeface="DM Sans"/>
              </a:rPr>
              <a:t>Overall Recommendations                                                    24</a:t>
            </a:r>
          </a:p>
        </p:txBody>
      </p:sp>
      <p:sp>
        <p:nvSpPr>
          <p:cNvPr id="24" name="object 17">
            <a:extLst>
              <a:ext uri="{FF2B5EF4-FFF2-40B4-BE49-F238E27FC236}">
                <a16:creationId xmlns:a16="http://schemas.microsoft.com/office/drawing/2014/main" id="{363670F7-13DB-5CA3-9466-5D31A7277A7C}"/>
              </a:ext>
            </a:extLst>
          </p:cNvPr>
          <p:cNvSpPr txBox="1"/>
          <p:nvPr/>
        </p:nvSpPr>
        <p:spPr>
          <a:xfrm>
            <a:off x="5701891" y="2997886"/>
            <a:ext cx="6204483" cy="518091"/>
          </a:xfrm>
          <a:prstGeom prst="rect">
            <a:avLst/>
          </a:prstGeom>
        </p:spPr>
        <p:txBody>
          <a:bodyPr vert="horz" wrap="square" lIns="0" tIns="12700" rIns="0" bIns="0" rtlCol="0" anchor="t">
            <a:spAutoFit/>
          </a:bodyPr>
          <a:lstStyle/>
          <a:p>
            <a:pPr marL="469900" marR="351790" indent="-457200">
              <a:spcBef>
                <a:spcPts val="100"/>
              </a:spcBef>
            </a:pPr>
            <a:r>
              <a:rPr lang="en-US" sz="1600" i="1">
                <a:latin typeface="DM Sans"/>
                <a:cs typeface="Arial"/>
              </a:rPr>
              <a:t>	Short Term Recommendations                                </a:t>
            </a:r>
            <a:r>
              <a:rPr lang="en-US" sz="1600">
                <a:latin typeface="DM Sans"/>
                <a:cs typeface="Arial"/>
              </a:rPr>
              <a:t>25</a:t>
            </a:r>
          </a:p>
          <a:p>
            <a:pPr marL="469900" marR="351790" indent="-457200">
              <a:spcBef>
                <a:spcPts val="100"/>
              </a:spcBef>
            </a:pPr>
            <a:r>
              <a:rPr lang="en-US" sz="1600" i="1">
                <a:latin typeface="DM Sans"/>
                <a:cs typeface="Arial"/>
              </a:rPr>
              <a:t>	Long Term Recommendations                                 </a:t>
            </a:r>
            <a:r>
              <a:rPr lang="en-US" sz="1600">
                <a:latin typeface="DM Sans"/>
                <a:cs typeface="Arial"/>
              </a:rPr>
              <a:t>27</a:t>
            </a:r>
            <a:endParaRPr sz="1600">
              <a:latin typeface="DM Sans"/>
              <a:cs typeface="Arial"/>
            </a:endParaRPr>
          </a:p>
        </p:txBody>
      </p:sp>
      <p:sp>
        <p:nvSpPr>
          <p:cNvPr id="26" name="TextBox 25">
            <a:extLst>
              <a:ext uri="{FF2B5EF4-FFF2-40B4-BE49-F238E27FC236}">
                <a16:creationId xmlns:a16="http://schemas.microsoft.com/office/drawing/2014/main" id="{EBD693DD-2AF1-2FEA-62B3-BADAE9406031}"/>
              </a:ext>
            </a:extLst>
          </p:cNvPr>
          <p:cNvSpPr txBox="1"/>
          <p:nvPr/>
        </p:nvSpPr>
        <p:spPr>
          <a:xfrm>
            <a:off x="5701894" y="3916214"/>
            <a:ext cx="5965328" cy="338554"/>
          </a:xfrm>
          <a:prstGeom prst="rect">
            <a:avLst/>
          </a:prstGeom>
          <a:noFill/>
        </p:spPr>
        <p:txBody>
          <a:bodyPr wrap="square" lIns="91440" tIns="45720" rIns="91440" bIns="45720" rtlCol="0" anchor="t">
            <a:spAutoFit/>
          </a:bodyPr>
          <a:lstStyle/>
          <a:p>
            <a:r>
              <a:rPr lang="en-US" sz="1600" b="1">
                <a:latin typeface="DM Sans"/>
              </a:rPr>
              <a:t>References                                                                                   29</a:t>
            </a:r>
          </a:p>
        </p:txBody>
      </p:sp>
      <p:sp>
        <p:nvSpPr>
          <p:cNvPr id="27" name="TextBox 26">
            <a:extLst>
              <a:ext uri="{FF2B5EF4-FFF2-40B4-BE49-F238E27FC236}">
                <a16:creationId xmlns:a16="http://schemas.microsoft.com/office/drawing/2014/main" id="{055EC561-8D92-6AF4-3862-163F32EB527A}"/>
              </a:ext>
            </a:extLst>
          </p:cNvPr>
          <p:cNvSpPr txBox="1"/>
          <p:nvPr/>
        </p:nvSpPr>
        <p:spPr>
          <a:xfrm>
            <a:off x="5701893" y="4225077"/>
            <a:ext cx="5829740" cy="338554"/>
          </a:xfrm>
          <a:prstGeom prst="rect">
            <a:avLst/>
          </a:prstGeom>
          <a:noFill/>
        </p:spPr>
        <p:txBody>
          <a:bodyPr wrap="square" lIns="91440" tIns="45720" rIns="91440" bIns="45720" rtlCol="0" anchor="t">
            <a:spAutoFit/>
          </a:bodyPr>
          <a:lstStyle/>
          <a:p>
            <a:r>
              <a:rPr lang="en-US" sz="1600" b="1">
                <a:latin typeface="DM Sans"/>
              </a:rPr>
              <a:t>Contact Us                                                                                    32</a:t>
            </a:r>
          </a:p>
        </p:txBody>
      </p:sp>
      <p:sp>
        <p:nvSpPr>
          <p:cNvPr id="32" name="object 4">
            <a:extLst>
              <a:ext uri="{FF2B5EF4-FFF2-40B4-BE49-F238E27FC236}">
                <a16:creationId xmlns:a16="http://schemas.microsoft.com/office/drawing/2014/main" id="{EB956A23-131E-7DD8-E138-E3AF1727049A}"/>
              </a:ext>
            </a:extLst>
          </p:cNvPr>
          <p:cNvSpPr txBox="1"/>
          <p:nvPr/>
        </p:nvSpPr>
        <p:spPr>
          <a:xfrm>
            <a:off x="4806988" y="1423099"/>
            <a:ext cx="110489" cy="259045"/>
          </a:xfrm>
          <a:prstGeom prst="rect">
            <a:avLst/>
          </a:prstGeom>
        </p:spPr>
        <p:txBody>
          <a:bodyPr vert="horz" wrap="square" lIns="0" tIns="12700" rIns="0" bIns="0" rtlCol="0">
            <a:spAutoFit/>
          </a:bodyPr>
          <a:lstStyle/>
          <a:p>
            <a:pPr marL="12700">
              <a:lnSpc>
                <a:spcPct val="100000"/>
              </a:lnSpc>
              <a:spcBef>
                <a:spcPts val="100"/>
              </a:spcBef>
            </a:pPr>
            <a:r>
              <a:rPr lang="en-CA" sz="1600" spc="-50">
                <a:latin typeface="DM Sans" pitchFamily="2" charset="77"/>
                <a:cs typeface="Arial"/>
              </a:rPr>
              <a:t>4</a:t>
            </a:r>
            <a:endParaRPr sz="1600">
              <a:latin typeface="DM Sans" pitchFamily="2" charset="77"/>
              <a:cs typeface="Arial"/>
            </a:endParaRPr>
          </a:p>
        </p:txBody>
      </p:sp>
      <p:pic>
        <p:nvPicPr>
          <p:cNvPr id="39" name="Picture 2" descr="Dotted Line PNGs for Free Download">
            <a:extLst>
              <a:ext uri="{FF2B5EF4-FFF2-40B4-BE49-F238E27FC236}">
                <a16:creationId xmlns:a16="http://schemas.microsoft.com/office/drawing/2014/main" id="{FCB01AA5-137A-4703-F448-40BE55801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373"/>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otted Line PNGs for Free Download">
            <a:extLst>
              <a:ext uri="{FF2B5EF4-FFF2-40B4-BE49-F238E27FC236}">
                <a16:creationId xmlns:a16="http://schemas.microsoft.com/office/drawing/2014/main" id="{40499173-60D1-1271-8F4E-228682BC9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567" y="0"/>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otted Line PNGs for Free Download">
            <a:extLst>
              <a:ext uri="{FF2B5EF4-FFF2-40B4-BE49-F238E27FC236}">
                <a16:creationId xmlns:a16="http://schemas.microsoft.com/office/drawing/2014/main" id="{CB5604B1-77C1-31F6-1141-4A403FB4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0211" y="-37378"/>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DC13695-16D2-DCD7-8C89-BFD943F2E6B5}"/>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78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grpSp>
        <p:nvGrpSpPr>
          <p:cNvPr id="2247" name="Google Shape;2247;p35"/>
          <p:cNvGrpSpPr/>
          <p:nvPr/>
        </p:nvGrpSpPr>
        <p:grpSpPr>
          <a:xfrm>
            <a:off x="480113" y="3908597"/>
            <a:ext cx="3934606" cy="2138044"/>
            <a:chOff x="233350" y="949250"/>
            <a:chExt cx="7137300" cy="3802300"/>
          </a:xfrm>
          <a:solidFill>
            <a:srgbClr val="A74F09"/>
          </a:solidFill>
        </p:grpSpPr>
        <p:sp>
          <p:nvSpPr>
            <p:cNvPr id="2248" name="Google Shape;2248;p3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121900" tIns="121900" rIns="121900" bIns="121900" anchor="ctr" anchorCtr="0">
              <a:noAutofit/>
            </a:bodyPr>
            <a:lstStyle/>
            <a:p>
              <a:pPr algn="l" rtl="0"/>
              <a:endParaRPr/>
            </a:p>
          </p:txBody>
        </p:sp>
        <p:sp>
          <p:nvSpPr>
            <p:cNvPr id="2249" name="Google Shape;2249;p3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0" name="Google Shape;2250;p3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1" name="Google Shape;2251;p3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2" name="Google Shape;2252;p3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3" name="Google Shape;2253;p3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4" name="Google Shape;2254;p3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5" name="Google Shape;2255;p3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6" name="Google Shape;2256;p3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7" name="Google Shape;2257;p3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8" name="Google Shape;2258;p3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59" name="Google Shape;2259;p3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0" name="Google Shape;2260;p3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1" name="Google Shape;2261;p3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2" name="Google Shape;2262;p3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3" name="Google Shape;2263;p3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4" name="Google Shape;2264;p3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5" name="Google Shape;2265;p3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6" name="Google Shape;2266;p3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7" name="Google Shape;2267;p3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8" name="Google Shape;2268;p3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69" name="Google Shape;2269;p3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0" name="Google Shape;2270;p3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1" name="Google Shape;2271;p3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121900" tIns="121900" rIns="121900" bIns="121900" anchor="ctr" anchorCtr="0">
              <a:noAutofit/>
            </a:bodyPr>
            <a:lstStyle/>
            <a:p>
              <a:pPr algn="l" rtl="0"/>
              <a:endParaRPr/>
            </a:p>
          </p:txBody>
        </p:sp>
        <p:sp>
          <p:nvSpPr>
            <p:cNvPr id="2272" name="Google Shape;2272;p3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3" name="Google Shape;2273;p3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4" name="Google Shape;2274;p3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5" name="Google Shape;2275;p3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6" name="Google Shape;2276;p3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7" name="Google Shape;2277;p3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8" name="Google Shape;2278;p3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79" name="Google Shape;2279;p3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121900" tIns="121900" rIns="121900" bIns="121900" anchor="ctr" anchorCtr="0">
              <a:noAutofit/>
            </a:bodyPr>
            <a:lstStyle/>
            <a:p>
              <a:pPr algn="l" rtl="0"/>
              <a:endParaRPr/>
            </a:p>
          </p:txBody>
        </p:sp>
        <p:sp>
          <p:nvSpPr>
            <p:cNvPr id="2280" name="Google Shape;2280;p3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1" name="Google Shape;2281;p3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2" name="Google Shape;2282;p3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3" name="Google Shape;2283;p3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4" name="Google Shape;2284;p3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5" name="Google Shape;2285;p3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6" name="Google Shape;2286;p3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7" name="Google Shape;2287;p3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8" name="Google Shape;2288;p3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89" name="Google Shape;2289;p3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0" name="Google Shape;2290;p3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1" name="Google Shape;2291;p3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2" name="Google Shape;2292;p3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3" name="Google Shape;2293;p3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4" name="Google Shape;2294;p3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5" name="Google Shape;2295;p3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6" name="Google Shape;2296;p3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7" name="Google Shape;2297;p3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121900" tIns="121900" rIns="121900" bIns="121900" anchor="ctr" anchorCtr="0">
              <a:noAutofit/>
            </a:bodyPr>
            <a:lstStyle/>
            <a:p>
              <a:pPr algn="l" rtl="0"/>
              <a:endParaRPr/>
            </a:p>
          </p:txBody>
        </p:sp>
        <p:sp>
          <p:nvSpPr>
            <p:cNvPr id="2298" name="Google Shape;2298;p3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121900" tIns="121900" rIns="121900" bIns="121900" anchor="ctr" anchorCtr="0">
              <a:noAutofit/>
            </a:bodyPr>
            <a:lstStyle/>
            <a:p>
              <a:pPr algn="l" rtl="0"/>
              <a:endParaRPr/>
            </a:p>
          </p:txBody>
        </p:sp>
      </p:grpSp>
      <p:sp>
        <p:nvSpPr>
          <p:cNvPr id="2301" name="Google Shape;2301;p35"/>
          <p:cNvSpPr/>
          <p:nvPr/>
        </p:nvSpPr>
        <p:spPr>
          <a:xfrm>
            <a:off x="-151030" y="2944812"/>
            <a:ext cx="2285616" cy="669200"/>
          </a:xfrm>
          <a:prstGeom prst="rect">
            <a:avLst/>
          </a:prstGeom>
          <a:noFill/>
          <a:ln>
            <a:noFill/>
          </a:ln>
        </p:spPr>
        <p:txBody>
          <a:bodyPr spcFirstLastPara="1" wrap="square" lIns="120000" tIns="121900" rIns="365733" bIns="121900" anchor="ctr" anchorCtr="0">
            <a:noAutofit/>
          </a:bodyPr>
          <a:lstStyle/>
          <a:p>
            <a:pPr algn="r" rtl="0">
              <a:buClr>
                <a:srgbClr val="000000"/>
              </a:buClr>
              <a:buSzPts val="1100"/>
            </a:pPr>
            <a:r>
              <a:rPr lang="en-US" sz="1400">
                <a:latin typeface="DM Sans" pitchFamily="2" charset="0"/>
                <a:ea typeface="Fira Sans"/>
                <a:cs typeface="Fira Sans"/>
                <a:sym typeface="Fira Sans"/>
              </a:rPr>
              <a:t>Increasing use for weather-related events.</a:t>
            </a:r>
          </a:p>
        </p:txBody>
      </p:sp>
      <p:sp>
        <p:nvSpPr>
          <p:cNvPr id="2303" name="Google Shape;2303;p35"/>
          <p:cNvSpPr txBox="1"/>
          <p:nvPr/>
        </p:nvSpPr>
        <p:spPr>
          <a:xfrm>
            <a:off x="4093545" y="4979205"/>
            <a:ext cx="2561200" cy="572800"/>
          </a:xfrm>
          <a:prstGeom prst="rect">
            <a:avLst/>
          </a:prstGeom>
          <a:noFill/>
          <a:ln>
            <a:noFill/>
          </a:ln>
        </p:spPr>
        <p:txBody>
          <a:bodyPr spcFirstLastPara="1" wrap="square" lIns="121900" tIns="121900" rIns="121900" bIns="121900" anchor="ctr" anchorCtr="0">
            <a:noAutofit/>
          </a:bodyPr>
          <a:lstStyle/>
          <a:p>
            <a:pPr algn="r" rtl="0"/>
            <a:r>
              <a:rPr lang="en-US" sz="1600" b="1">
                <a:solidFill>
                  <a:srgbClr val="A74F09"/>
                </a:solidFill>
                <a:latin typeface="DM Sans" pitchFamily="2" charset="0"/>
                <a:ea typeface="Fira Sans Extra Condensed Medium"/>
                <a:cs typeface="Fira Sans Extra Condensed Medium"/>
                <a:sym typeface="Fira Sans Extra Condensed Medium"/>
              </a:rPr>
              <a:t>Asia-Pacific</a:t>
            </a:r>
          </a:p>
        </p:txBody>
      </p:sp>
      <p:sp>
        <p:nvSpPr>
          <p:cNvPr id="2307" name="Google Shape;2307;p35"/>
          <p:cNvSpPr/>
          <p:nvPr/>
        </p:nvSpPr>
        <p:spPr>
          <a:xfrm>
            <a:off x="934007" y="4231818"/>
            <a:ext cx="220843" cy="34592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accent3">
              <a:lumMod val="60000"/>
              <a:lumOff val="40000"/>
            </a:schemeClr>
          </a:solidFill>
          <a:ln>
            <a:noFill/>
          </a:ln>
        </p:spPr>
        <p:txBody>
          <a:bodyPr spcFirstLastPara="1" wrap="square" lIns="121900" tIns="121900" rIns="121900" bIns="121900" anchor="ctr" anchorCtr="0">
            <a:noAutofit/>
          </a:bodyPr>
          <a:lstStyle/>
          <a:p>
            <a:pPr algn="l" rtl="0"/>
            <a:endParaRPr/>
          </a:p>
        </p:txBody>
      </p:sp>
      <p:sp>
        <p:nvSpPr>
          <p:cNvPr id="2309" name="Google Shape;2309;p35"/>
          <p:cNvSpPr/>
          <p:nvPr/>
        </p:nvSpPr>
        <p:spPr>
          <a:xfrm>
            <a:off x="1693245" y="4631695"/>
            <a:ext cx="220843" cy="34592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bg2">
              <a:lumMod val="50000"/>
            </a:schemeClr>
          </a:solidFill>
          <a:ln>
            <a:noFill/>
          </a:ln>
        </p:spPr>
        <p:txBody>
          <a:bodyPr spcFirstLastPara="1" wrap="square" lIns="121900" tIns="121900" rIns="121900" bIns="121900" anchor="ctr" anchorCtr="0">
            <a:noAutofit/>
          </a:bodyPr>
          <a:lstStyle/>
          <a:p>
            <a:pPr algn="l" rtl="0"/>
            <a:endParaRPr/>
          </a:p>
        </p:txBody>
      </p:sp>
      <p:sp>
        <p:nvSpPr>
          <p:cNvPr id="2310" name="Google Shape;2310;p35"/>
          <p:cNvSpPr/>
          <p:nvPr/>
        </p:nvSpPr>
        <p:spPr>
          <a:xfrm>
            <a:off x="3981350" y="4348772"/>
            <a:ext cx="220843" cy="34592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accent3">
              <a:lumMod val="60000"/>
              <a:lumOff val="40000"/>
            </a:schemeClr>
          </a:solidFill>
          <a:ln>
            <a:noFill/>
          </a:ln>
        </p:spPr>
        <p:txBody>
          <a:bodyPr spcFirstLastPara="1" wrap="square" lIns="121900" tIns="121900" rIns="121900" bIns="121900" anchor="ctr" anchorCtr="0">
            <a:noAutofit/>
          </a:bodyPr>
          <a:lstStyle/>
          <a:p>
            <a:pPr algn="l" rtl="0"/>
            <a:endParaRPr lang="en-US" sz="1600"/>
          </a:p>
        </p:txBody>
      </p:sp>
      <p:cxnSp>
        <p:nvCxnSpPr>
          <p:cNvPr id="5" name="Connector: Elbow 4">
            <a:extLst>
              <a:ext uri="{FF2B5EF4-FFF2-40B4-BE49-F238E27FC236}">
                <a16:creationId xmlns:a16="http://schemas.microsoft.com/office/drawing/2014/main" id="{B8C6DFDD-2333-2E15-CC0E-ECC9B6851A0B}"/>
              </a:ext>
            </a:extLst>
          </p:cNvPr>
          <p:cNvCxnSpPr>
            <a:cxnSpLocks/>
          </p:cNvCxnSpPr>
          <p:nvPr/>
        </p:nvCxnSpPr>
        <p:spPr>
          <a:xfrm>
            <a:off x="4229995" y="4449504"/>
            <a:ext cx="979314" cy="915781"/>
          </a:xfrm>
          <a:prstGeom prst="bent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Google Shape;2303;p35">
            <a:extLst>
              <a:ext uri="{FF2B5EF4-FFF2-40B4-BE49-F238E27FC236}">
                <a16:creationId xmlns:a16="http://schemas.microsoft.com/office/drawing/2014/main" id="{EB2379A3-0D05-28CD-9E85-9F1DFBF0F30E}"/>
              </a:ext>
            </a:extLst>
          </p:cNvPr>
          <p:cNvSpPr txBox="1"/>
          <p:nvPr/>
        </p:nvSpPr>
        <p:spPr>
          <a:xfrm>
            <a:off x="-675990" y="2584242"/>
            <a:ext cx="2561200" cy="572800"/>
          </a:xfrm>
          <a:prstGeom prst="rect">
            <a:avLst/>
          </a:prstGeom>
          <a:noFill/>
          <a:ln>
            <a:noFill/>
          </a:ln>
        </p:spPr>
        <p:txBody>
          <a:bodyPr spcFirstLastPara="1" wrap="square" lIns="121900" tIns="121900" rIns="121900" bIns="121900" anchor="ctr" anchorCtr="0">
            <a:noAutofit/>
          </a:bodyPr>
          <a:lstStyle/>
          <a:p>
            <a:pPr algn="r" rtl="0"/>
            <a:r>
              <a:rPr lang="en-US" sz="1600" b="1">
                <a:solidFill>
                  <a:srgbClr val="A74F09"/>
                </a:solidFill>
                <a:latin typeface="DM Sans" pitchFamily="2" charset="0"/>
                <a:ea typeface="Fira Sans Extra Condensed Medium"/>
                <a:cs typeface="Fira Sans Extra Condensed Medium"/>
                <a:sym typeface="Fira Sans Extra Condensed Medium"/>
              </a:rPr>
              <a:t>North America</a:t>
            </a:r>
          </a:p>
        </p:txBody>
      </p:sp>
      <p:cxnSp>
        <p:nvCxnSpPr>
          <p:cNvPr id="8" name="Connector: Elbow 7">
            <a:extLst>
              <a:ext uri="{FF2B5EF4-FFF2-40B4-BE49-F238E27FC236}">
                <a16:creationId xmlns:a16="http://schemas.microsoft.com/office/drawing/2014/main" id="{C1A7AC92-F9D0-842A-730C-07F23DDCB751}"/>
              </a:ext>
            </a:extLst>
          </p:cNvPr>
          <p:cNvCxnSpPr>
            <a:cxnSpLocks/>
          </p:cNvCxnSpPr>
          <p:nvPr/>
        </p:nvCxnSpPr>
        <p:spPr>
          <a:xfrm rot="16200000" flipV="1">
            <a:off x="459357" y="3626136"/>
            <a:ext cx="789260" cy="355168"/>
          </a:xfrm>
          <a:prstGeom prst="bent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ctor: Elbow 9">
            <a:extLst>
              <a:ext uri="{FF2B5EF4-FFF2-40B4-BE49-F238E27FC236}">
                <a16:creationId xmlns:a16="http://schemas.microsoft.com/office/drawing/2014/main" id="{D53FC84A-5E9F-D80F-4246-2FFE49BD1D6A}"/>
              </a:ext>
            </a:extLst>
          </p:cNvPr>
          <p:cNvCxnSpPr>
            <a:cxnSpLocks/>
          </p:cNvCxnSpPr>
          <p:nvPr/>
        </p:nvCxnSpPr>
        <p:spPr>
          <a:xfrm flipV="1">
            <a:off x="1974153" y="3245364"/>
            <a:ext cx="1575194" cy="1519116"/>
          </a:xfrm>
          <a:prstGeom prst="bent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Google Shape;2303;p35">
            <a:extLst>
              <a:ext uri="{FF2B5EF4-FFF2-40B4-BE49-F238E27FC236}">
                <a16:creationId xmlns:a16="http://schemas.microsoft.com/office/drawing/2014/main" id="{278CD559-CD18-1961-2C76-EA7C64895850}"/>
              </a:ext>
            </a:extLst>
          </p:cNvPr>
          <p:cNvSpPr txBox="1"/>
          <p:nvPr/>
        </p:nvSpPr>
        <p:spPr>
          <a:xfrm>
            <a:off x="2084789" y="2676162"/>
            <a:ext cx="2561200" cy="572800"/>
          </a:xfrm>
          <a:prstGeom prst="rect">
            <a:avLst/>
          </a:prstGeom>
          <a:noFill/>
          <a:ln>
            <a:noFill/>
          </a:ln>
        </p:spPr>
        <p:txBody>
          <a:bodyPr spcFirstLastPara="1" wrap="square" lIns="121900" tIns="121900" rIns="121900" bIns="121900" anchor="ctr" anchorCtr="0">
            <a:noAutofit/>
          </a:bodyPr>
          <a:lstStyle/>
          <a:p>
            <a:pPr algn="r" rtl="0"/>
            <a:r>
              <a:rPr lang="en-US" sz="1600" b="1">
                <a:solidFill>
                  <a:srgbClr val="A74F09"/>
                </a:solidFill>
                <a:latin typeface="DM Sans" pitchFamily="2" charset="0"/>
                <a:ea typeface="Fira Sans Extra Condensed Medium"/>
                <a:cs typeface="Fira Sans Extra Condensed Medium"/>
                <a:sym typeface="Fira Sans Extra Condensed Medium"/>
              </a:rPr>
              <a:t>Caribbean</a:t>
            </a:r>
          </a:p>
        </p:txBody>
      </p:sp>
      <p:sp>
        <p:nvSpPr>
          <p:cNvPr id="12" name="Google Shape;2301;p35">
            <a:extLst>
              <a:ext uri="{FF2B5EF4-FFF2-40B4-BE49-F238E27FC236}">
                <a16:creationId xmlns:a16="http://schemas.microsoft.com/office/drawing/2014/main" id="{5C1C275A-4C7D-E4DD-A639-884979C7D74D}"/>
              </a:ext>
            </a:extLst>
          </p:cNvPr>
          <p:cNvSpPr/>
          <p:nvPr/>
        </p:nvSpPr>
        <p:spPr>
          <a:xfrm>
            <a:off x="3401746" y="3091080"/>
            <a:ext cx="1951432" cy="669200"/>
          </a:xfrm>
          <a:prstGeom prst="rect">
            <a:avLst/>
          </a:prstGeom>
          <a:noFill/>
          <a:ln>
            <a:noFill/>
          </a:ln>
        </p:spPr>
        <p:txBody>
          <a:bodyPr spcFirstLastPara="1" wrap="square" lIns="120000" tIns="121900" rIns="365733" bIns="121900" anchor="ctr" anchorCtr="0">
            <a:noAutofit/>
          </a:bodyPr>
          <a:lstStyle/>
          <a:p>
            <a:pPr algn="l" rtl="0">
              <a:buClr>
                <a:srgbClr val="000000"/>
              </a:buClr>
              <a:buSzPts val="1100"/>
            </a:pPr>
            <a:r>
              <a:rPr lang="en-US" sz="1400">
                <a:latin typeface="DM Sans" pitchFamily="2" charset="0"/>
                <a:ea typeface="Fira Sans"/>
                <a:cs typeface="Fira Sans"/>
                <a:sym typeface="Fira Sans"/>
              </a:rPr>
              <a:t>High adoption for hurricane protection.</a:t>
            </a:r>
          </a:p>
        </p:txBody>
      </p:sp>
      <p:sp>
        <p:nvSpPr>
          <p:cNvPr id="13" name="Google Shape;2301;p35">
            <a:extLst>
              <a:ext uri="{FF2B5EF4-FFF2-40B4-BE49-F238E27FC236}">
                <a16:creationId xmlns:a16="http://schemas.microsoft.com/office/drawing/2014/main" id="{D968176C-CEBD-2A1C-CA43-EDF8B5AA9F44}"/>
              </a:ext>
            </a:extLst>
          </p:cNvPr>
          <p:cNvSpPr/>
          <p:nvPr/>
        </p:nvSpPr>
        <p:spPr>
          <a:xfrm>
            <a:off x="5221105" y="5388804"/>
            <a:ext cx="2058946" cy="669200"/>
          </a:xfrm>
          <a:prstGeom prst="rect">
            <a:avLst/>
          </a:prstGeom>
          <a:noFill/>
          <a:ln>
            <a:noFill/>
          </a:ln>
        </p:spPr>
        <p:txBody>
          <a:bodyPr spcFirstLastPara="1" wrap="square" lIns="120000" tIns="121900" rIns="365733" bIns="121900" anchor="ctr" anchorCtr="0">
            <a:noAutofit/>
          </a:bodyPr>
          <a:lstStyle/>
          <a:p>
            <a:pPr algn="l" rtl="0">
              <a:buClr>
                <a:srgbClr val="000000"/>
              </a:buClr>
              <a:buSzPts val="1100"/>
            </a:pPr>
            <a:r>
              <a:rPr lang="en-US" sz="1400">
                <a:latin typeface="DM Sans" pitchFamily="2" charset="0"/>
                <a:ea typeface="Fira Sans"/>
                <a:cs typeface="Fira Sans"/>
                <a:sym typeface="Fira Sans"/>
              </a:rPr>
              <a:t>Growing market for agriculture and flood risk.</a:t>
            </a:r>
          </a:p>
        </p:txBody>
      </p:sp>
      <p:sp>
        <p:nvSpPr>
          <p:cNvPr id="20" name="object 3">
            <a:extLst>
              <a:ext uri="{FF2B5EF4-FFF2-40B4-BE49-F238E27FC236}">
                <a16:creationId xmlns:a16="http://schemas.microsoft.com/office/drawing/2014/main" id="{103EF15C-10E3-A6F7-321F-868F41CEB993}"/>
              </a:ext>
            </a:extLst>
          </p:cNvPr>
          <p:cNvSpPr txBox="1"/>
          <p:nvPr/>
        </p:nvSpPr>
        <p:spPr>
          <a:xfrm>
            <a:off x="5360586" y="826781"/>
            <a:ext cx="1413781" cy="1502976"/>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35"/>
              </a:spcBef>
            </a:pPr>
            <a:endParaRPr sz="1200">
              <a:latin typeface="Times New Roman"/>
              <a:cs typeface="Times New Roman"/>
            </a:endParaRPr>
          </a:p>
          <a:p>
            <a:pPr marL="45720">
              <a:lnSpc>
                <a:spcPct val="100000"/>
              </a:lnSpc>
            </a:pPr>
            <a:endParaRPr lang="en-US" sz="1200" b="1" spc="-10">
              <a:solidFill>
                <a:srgbClr val="FFFFFF"/>
              </a:solidFill>
              <a:latin typeface="Arial"/>
              <a:cs typeface="Arial"/>
            </a:endParaRPr>
          </a:p>
          <a:p>
            <a:pPr marL="45720">
              <a:lnSpc>
                <a:spcPct val="100000"/>
              </a:lnSpc>
            </a:pPr>
            <a:endParaRPr lang="en-US" sz="1200" b="1" spc="-10">
              <a:solidFill>
                <a:srgbClr val="FFFFFF"/>
              </a:solidFill>
              <a:latin typeface="Arial"/>
              <a:cs typeface="Arial"/>
            </a:endParaRPr>
          </a:p>
          <a:p>
            <a:pPr marL="45720">
              <a:lnSpc>
                <a:spcPct val="100000"/>
              </a:lnSpc>
            </a:pPr>
            <a:r>
              <a:rPr lang="en-US" b="1" spc="-10">
                <a:solidFill>
                  <a:srgbClr val="FFFFFF"/>
                </a:solidFill>
                <a:latin typeface="DM Sans" pitchFamily="2" charset="0"/>
                <a:cs typeface="Arial"/>
              </a:rPr>
              <a:t>Financial Aspects</a:t>
            </a:r>
            <a:endParaRPr>
              <a:latin typeface="DM Sans" pitchFamily="2" charset="0"/>
              <a:cs typeface="Arial"/>
            </a:endParaRPr>
          </a:p>
        </p:txBody>
      </p:sp>
      <p:pic>
        <p:nvPicPr>
          <p:cNvPr id="21" name="object 4">
            <a:extLst>
              <a:ext uri="{FF2B5EF4-FFF2-40B4-BE49-F238E27FC236}">
                <a16:creationId xmlns:a16="http://schemas.microsoft.com/office/drawing/2014/main" id="{D080222F-5EEB-915F-3614-EA4EC2D3B95B}"/>
              </a:ext>
            </a:extLst>
          </p:cNvPr>
          <p:cNvPicPr/>
          <p:nvPr/>
        </p:nvPicPr>
        <p:blipFill>
          <a:blip r:embed="rId3" cstate="print">
            <a:duotone>
              <a:prstClr val="black"/>
              <a:schemeClr val="accent3">
                <a:tint val="45000"/>
                <a:satMod val="400000"/>
              </a:schemeClr>
            </a:duotone>
          </a:blip>
          <a:stretch>
            <a:fillRect/>
          </a:stretch>
        </p:blipFill>
        <p:spPr>
          <a:xfrm>
            <a:off x="7034687" y="947590"/>
            <a:ext cx="245364" cy="245364"/>
          </a:xfrm>
          <a:prstGeom prst="rect">
            <a:avLst/>
          </a:prstGeom>
        </p:spPr>
      </p:pic>
      <p:sp>
        <p:nvSpPr>
          <p:cNvPr id="23" name="object 7">
            <a:extLst>
              <a:ext uri="{FF2B5EF4-FFF2-40B4-BE49-F238E27FC236}">
                <a16:creationId xmlns:a16="http://schemas.microsoft.com/office/drawing/2014/main" id="{AF3D502A-A5DF-7160-C80C-2E28924782AD}"/>
              </a:ext>
            </a:extLst>
          </p:cNvPr>
          <p:cNvSpPr txBox="1"/>
          <p:nvPr/>
        </p:nvSpPr>
        <p:spPr>
          <a:xfrm>
            <a:off x="5365415" y="2444894"/>
            <a:ext cx="1413781" cy="2254463"/>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80"/>
              </a:spcBef>
            </a:pPr>
            <a:endParaRPr sz="1200">
              <a:latin typeface="Times New Roman"/>
              <a:cs typeface="Times New Roman"/>
            </a:endParaRPr>
          </a:p>
          <a:p>
            <a:pPr marL="45720">
              <a:lnSpc>
                <a:spcPct val="100000"/>
              </a:lnSpc>
            </a:pPr>
            <a:r>
              <a:rPr lang="en-US" b="1" spc="-10">
                <a:solidFill>
                  <a:srgbClr val="FFFFFF"/>
                </a:solidFill>
                <a:latin typeface="DM Sans" pitchFamily="2" charset="0"/>
                <a:cs typeface="Arial"/>
              </a:rPr>
              <a:t>Statistics &amp; Data</a:t>
            </a:r>
            <a:endParaRPr lang="en-US" sz="1200">
              <a:latin typeface="DM Sans" pitchFamily="2" charset="0"/>
              <a:cs typeface="Arial"/>
            </a:endParaRPr>
          </a:p>
        </p:txBody>
      </p:sp>
      <p:sp>
        <p:nvSpPr>
          <p:cNvPr id="24" name="object 8">
            <a:extLst>
              <a:ext uri="{FF2B5EF4-FFF2-40B4-BE49-F238E27FC236}">
                <a16:creationId xmlns:a16="http://schemas.microsoft.com/office/drawing/2014/main" id="{2B32A97F-7846-DDB6-F6AE-E080718E2893}"/>
              </a:ext>
            </a:extLst>
          </p:cNvPr>
          <p:cNvSpPr txBox="1"/>
          <p:nvPr/>
        </p:nvSpPr>
        <p:spPr>
          <a:xfrm>
            <a:off x="7204017" y="5003680"/>
            <a:ext cx="3260369" cy="789707"/>
          </a:xfrm>
          <a:prstGeom prst="leftArrow">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12700" rIns="0" bIns="0" rtlCol="0">
            <a:spAutoFit/>
          </a:bodyPr>
          <a:lstStyle/>
          <a:p>
            <a:pPr marL="12700" algn="l">
              <a:lnSpc>
                <a:spcPct val="100000"/>
              </a:lnSpc>
              <a:spcBef>
                <a:spcPts val="100"/>
              </a:spcBef>
            </a:pPr>
            <a:r>
              <a:rPr lang="en-US" sz="2500" b="1">
                <a:latin typeface="DM Sans" pitchFamily="2" charset="0"/>
                <a:cs typeface="Arial"/>
              </a:rPr>
              <a:t>  Regional Hotspots</a:t>
            </a:r>
            <a:endParaRPr lang="en-US" sz="2500">
              <a:latin typeface="DM Sans" pitchFamily="2" charset="0"/>
              <a:cs typeface="Arial"/>
            </a:endParaRPr>
          </a:p>
        </p:txBody>
      </p:sp>
      <p:sp>
        <p:nvSpPr>
          <p:cNvPr id="26" name="object 12">
            <a:extLst>
              <a:ext uri="{FF2B5EF4-FFF2-40B4-BE49-F238E27FC236}">
                <a16:creationId xmlns:a16="http://schemas.microsoft.com/office/drawing/2014/main" id="{4A34FF6D-3A05-1C0A-3735-78634634BA9E}"/>
              </a:ext>
            </a:extLst>
          </p:cNvPr>
          <p:cNvSpPr txBox="1"/>
          <p:nvPr/>
        </p:nvSpPr>
        <p:spPr>
          <a:xfrm>
            <a:off x="7401023" y="892624"/>
            <a:ext cx="4326255" cy="443711"/>
          </a:xfrm>
          <a:prstGeom prst="rect">
            <a:avLst/>
          </a:prstGeom>
        </p:spPr>
        <p:txBody>
          <a:bodyPr vert="horz" wrap="square" lIns="0" tIns="12700" rIns="0" bIns="0" rtlCol="0">
            <a:spAutoFit/>
          </a:bodyPr>
          <a:lstStyle/>
          <a:p>
            <a:pPr marL="12700" marR="5080">
              <a:lnSpc>
                <a:spcPct val="100000"/>
              </a:lnSpc>
              <a:spcBef>
                <a:spcPts val="100"/>
              </a:spcBef>
            </a:pPr>
            <a:r>
              <a:rPr lang="en-US" sz="1400">
                <a:latin typeface="DM Sans" pitchFamily="2" charset="0"/>
                <a:cs typeface="Arial"/>
              </a:rPr>
              <a:t>Capital Efficiency: more capital efficient for insures compared to traditional indemnity insurance.</a:t>
            </a:r>
          </a:p>
        </p:txBody>
      </p:sp>
      <p:sp>
        <p:nvSpPr>
          <p:cNvPr id="27" name="object 13">
            <a:extLst>
              <a:ext uri="{FF2B5EF4-FFF2-40B4-BE49-F238E27FC236}">
                <a16:creationId xmlns:a16="http://schemas.microsoft.com/office/drawing/2014/main" id="{4C761ADC-DC66-E7ED-CEBC-1C1467960D92}"/>
              </a:ext>
            </a:extLst>
          </p:cNvPr>
          <p:cNvSpPr txBox="1"/>
          <p:nvPr/>
        </p:nvSpPr>
        <p:spPr>
          <a:xfrm>
            <a:off x="7401023" y="2544182"/>
            <a:ext cx="4297045" cy="659155"/>
          </a:xfrm>
          <a:prstGeom prst="rect">
            <a:avLst/>
          </a:prstGeom>
        </p:spPr>
        <p:txBody>
          <a:bodyPr vert="horz" wrap="square" lIns="0" tIns="12700" rIns="0" bIns="0" rtlCol="0">
            <a:spAutoFit/>
          </a:bodyPr>
          <a:lstStyle/>
          <a:p>
            <a:pPr marL="12700" marR="5080">
              <a:lnSpc>
                <a:spcPct val="100000"/>
              </a:lnSpc>
              <a:spcBef>
                <a:spcPts val="100"/>
              </a:spcBef>
            </a:pPr>
            <a:r>
              <a:rPr lang="en-CA" sz="1400">
                <a:solidFill>
                  <a:srgbClr val="1B1C1D"/>
                </a:solidFill>
                <a:latin typeface="DM Sans" pitchFamily="2" charset="0"/>
                <a:cs typeface="Arial"/>
              </a:rPr>
              <a:t>CAT Bond Market &amp; related ILS witnessed USD7.1B in 2025Q1 , increasing outstanding market size to USD52.2B</a:t>
            </a:r>
            <a:endParaRPr sz="1400">
              <a:latin typeface="DM Sans" pitchFamily="2" charset="0"/>
              <a:cs typeface="Arial"/>
            </a:endParaRPr>
          </a:p>
        </p:txBody>
      </p:sp>
      <p:pic>
        <p:nvPicPr>
          <p:cNvPr id="28" name="object 15">
            <a:extLst>
              <a:ext uri="{FF2B5EF4-FFF2-40B4-BE49-F238E27FC236}">
                <a16:creationId xmlns:a16="http://schemas.microsoft.com/office/drawing/2014/main" id="{43B5F289-F12A-0B99-ED0F-80115A490364}"/>
              </a:ext>
            </a:extLst>
          </p:cNvPr>
          <p:cNvPicPr/>
          <p:nvPr/>
        </p:nvPicPr>
        <p:blipFill>
          <a:blip r:embed="rId4" cstate="print">
            <a:duotone>
              <a:prstClr val="black"/>
              <a:schemeClr val="accent3">
                <a:tint val="45000"/>
                <a:satMod val="400000"/>
              </a:schemeClr>
            </a:duotone>
          </a:blip>
          <a:stretch>
            <a:fillRect/>
          </a:stretch>
        </p:blipFill>
        <p:spPr>
          <a:xfrm>
            <a:off x="7034687" y="2599607"/>
            <a:ext cx="245364" cy="245364"/>
          </a:xfrm>
          <a:prstGeom prst="rect">
            <a:avLst/>
          </a:prstGeom>
        </p:spPr>
      </p:pic>
      <p:pic>
        <p:nvPicPr>
          <p:cNvPr id="30" name="object 17">
            <a:extLst>
              <a:ext uri="{FF2B5EF4-FFF2-40B4-BE49-F238E27FC236}">
                <a16:creationId xmlns:a16="http://schemas.microsoft.com/office/drawing/2014/main" id="{3B5F1F2D-22A8-6E95-99D8-9EB015B2FB37}"/>
              </a:ext>
            </a:extLst>
          </p:cNvPr>
          <p:cNvPicPr/>
          <p:nvPr/>
        </p:nvPicPr>
        <p:blipFill>
          <a:blip r:embed="rId5" cstate="print">
            <a:duotone>
              <a:prstClr val="black"/>
              <a:schemeClr val="accent3">
                <a:tint val="45000"/>
                <a:satMod val="400000"/>
              </a:schemeClr>
            </a:duotone>
          </a:blip>
          <a:stretch>
            <a:fillRect/>
          </a:stretch>
        </p:blipFill>
        <p:spPr>
          <a:xfrm>
            <a:off x="7029552" y="3731354"/>
            <a:ext cx="245364" cy="245363"/>
          </a:xfrm>
          <a:prstGeom prst="rect">
            <a:avLst/>
          </a:prstGeom>
        </p:spPr>
      </p:pic>
      <p:sp>
        <p:nvSpPr>
          <p:cNvPr id="33" name="object 20">
            <a:extLst>
              <a:ext uri="{FF2B5EF4-FFF2-40B4-BE49-F238E27FC236}">
                <a16:creationId xmlns:a16="http://schemas.microsoft.com/office/drawing/2014/main" id="{5DD21153-9AA9-FAAF-739B-66714CA548BB}"/>
              </a:ext>
            </a:extLst>
          </p:cNvPr>
          <p:cNvSpPr txBox="1"/>
          <p:nvPr/>
        </p:nvSpPr>
        <p:spPr>
          <a:xfrm>
            <a:off x="7376902" y="3453704"/>
            <a:ext cx="4374496" cy="1090042"/>
          </a:xfrm>
          <a:prstGeom prst="rect">
            <a:avLst/>
          </a:prstGeom>
        </p:spPr>
        <p:txBody>
          <a:bodyPr vert="horz" wrap="square" lIns="0" tIns="12700" rIns="0" bIns="0" rtlCol="0">
            <a:spAutoFit/>
          </a:bodyPr>
          <a:lstStyle/>
          <a:p>
            <a:pPr marL="12700" marR="5080" algn="just">
              <a:lnSpc>
                <a:spcPct val="100000"/>
              </a:lnSpc>
              <a:spcBef>
                <a:spcPts val="100"/>
              </a:spcBef>
            </a:pPr>
            <a:r>
              <a:rPr lang="en-CA" sz="1400" b="0" i="0" u="none" strike="noStrike">
                <a:solidFill>
                  <a:srgbClr val="1B1C1D"/>
                </a:solidFill>
                <a:effectLst/>
                <a:latin typeface="DM Sans" pitchFamily="2" charset="0"/>
              </a:rPr>
              <a:t>Frequency &amp; Severity: </a:t>
            </a:r>
            <a:r>
              <a:rPr lang="en-CA" sz="1400">
                <a:solidFill>
                  <a:srgbClr val="1B1C1D"/>
                </a:solidFill>
                <a:latin typeface="DM Sans" pitchFamily="2" charset="0"/>
              </a:rPr>
              <a:t>WMO </a:t>
            </a:r>
            <a:r>
              <a:rPr lang="en-CA" sz="1400" b="0" i="0" u="none" strike="noStrike">
                <a:solidFill>
                  <a:srgbClr val="1B1C1D"/>
                </a:solidFill>
                <a:effectLst/>
                <a:latin typeface="DM Sans" pitchFamily="2" charset="0"/>
              </a:rPr>
              <a:t>estimated that extreme weather and climate events have resulted in 12,000 reported disasters between 1970 and 2021 causing over 2 million deaths and USD4.3 trillion in economic losses.</a:t>
            </a:r>
            <a:endParaRPr sz="1400">
              <a:latin typeface="DM Sans" pitchFamily="2" charset="0"/>
              <a:cs typeface="Arial"/>
            </a:endParaRPr>
          </a:p>
        </p:txBody>
      </p:sp>
      <p:pic>
        <p:nvPicPr>
          <p:cNvPr id="40" name="object 4">
            <a:extLst>
              <a:ext uri="{FF2B5EF4-FFF2-40B4-BE49-F238E27FC236}">
                <a16:creationId xmlns:a16="http://schemas.microsoft.com/office/drawing/2014/main" id="{23FEDFD7-C869-52BD-B804-389ED3EAC460}"/>
              </a:ext>
            </a:extLst>
          </p:cNvPr>
          <p:cNvPicPr/>
          <p:nvPr/>
        </p:nvPicPr>
        <p:blipFill>
          <a:blip r:embed="rId3" cstate="print">
            <a:duotone>
              <a:prstClr val="black"/>
              <a:schemeClr val="accent3">
                <a:tint val="45000"/>
                <a:satMod val="400000"/>
              </a:schemeClr>
            </a:duotone>
          </a:blip>
          <a:stretch>
            <a:fillRect/>
          </a:stretch>
        </p:blipFill>
        <p:spPr>
          <a:xfrm>
            <a:off x="7034687" y="1820235"/>
            <a:ext cx="245364" cy="245364"/>
          </a:xfrm>
          <a:prstGeom prst="rect">
            <a:avLst/>
          </a:prstGeom>
        </p:spPr>
      </p:pic>
      <p:sp>
        <p:nvSpPr>
          <p:cNvPr id="41" name="object 12">
            <a:extLst>
              <a:ext uri="{FF2B5EF4-FFF2-40B4-BE49-F238E27FC236}">
                <a16:creationId xmlns:a16="http://schemas.microsoft.com/office/drawing/2014/main" id="{4A421C63-95C4-F10C-979F-0FEE64082AA0}"/>
              </a:ext>
            </a:extLst>
          </p:cNvPr>
          <p:cNvSpPr txBox="1"/>
          <p:nvPr/>
        </p:nvSpPr>
        <p:spPr>
          <a:xfrm>
            <a:off x="7449264" y="1560761"/>
            <a:ext cx="4326255" cy="659155"/>
          </a:xfrm>
          <a:prstGeom prst="rect">
            <a:avLst/>
          </a:prstGeom>
        </p:spPr>
        <p:txBody>
          <a:bodyPr vert="horz" wrap="square" lIns="0" tIns="12700" rIns="0" bIns="0" rtlCol="0">
            <a:spAutoFit/>
          </a:bodyPr>
          <a:lstStyle/>
          <a:p>
            <a:pPr marL="12700" marR="5080">
              <a:lnSpc>
                <a:spcPct val="100000"/>
              </a:lnSpc>
              <a:spcBef>
                <a:spcPts val="100"/>
              </a:spcBef>
            </a:pPr>
            <a:r>
              <a:rPr lang="en-US" sz="1400">
                <a:latin typeface="DM Sans" pitchFamily="2" charset="0"/>
                <a:cs typeface="Arial"/>
              </a:rPr>
              <a:t>Investment: Growing interest from institutional investors in parametric insurance products as an alternative asset class.</a:t>
            </a:r>
          </a:p>
        </p:txBody>
      </p:sp>
      <p:pic>
        <p:nvPicPr>
          <p:cNvPr id="43" name="Picture 42" descr="Dotted Line PNGs for Free Download">
            <a:extLst>
              <a:ext uri="{FF2B5EF4-FFF2-40B4-BE49-F238E27FC236}">
                <a16:creationId xmlns:a16="http://schemas.microsoft.com/office/drawing/2014/main" id="{06B9BE6F-6FA7-0F05-E2C7-0C55C1489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476" y="-32726"/>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44" name="object 8">
            <a:extLst>
              <a:ext uri="{FF2B5EF4-FFF2-40B4-BE49-F238E27FC236}">
                <a16:creationId xmlns:a16="http://schemas.microsoft.com/office/drawing/2014/main" id="{CB473582-F7A3-5C0F-DAB6-9A9F50C65D29}"/>
              </a:ext>
            </a:extLst>
          </p:cNvPr>
          <p:cNvSpPr txBox="1">
            <a:spLocks noGrp="1"/>
          </p:cNvSpPr>
          <p:nvPr>
            <p:ph type="title"/>
          </p:nvPr>
        </p:nvSpPr>
        <p:spPr>
          <a:xfrm>
            <a:off x="295591" y="238179"/>
            <a:ext cx="11909425" cy="410369"/>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Parametric Insurance By the Numbers</a:t>
            </a:r>
            <a:r>
              <a:rPr lang="en-US" sz="2500" u="none"/>
              <a:t>	</a:t>
            </a:r>
          </a:p>
        </p:txBody>
      </p:sp>
      <p:pic>
        <p:nvPicPr>
          <p:cNvPr id="47" name="Picture 46" descr="Dotted Line PNGs for Free Download">
            <a:extLst>
              <a:ext uri="{FF2B5EF4-FFF2-40B4-BE49-F238E27FC236}">
                <a16:creationId xmlns:a16="http://schemas.microsoft.com/office/drawing/2014/main" id="{00B948A2-F911-8EC6-E1A0-14D501685A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6613" y="-32726"/>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Dotted Line PNGs for Free Download">
            <a:extLst>
              <a:ext uri="{FF2B5EF4-FFF2-40B4-BE49-F238E27FC236}">
                <a16:creationId xmlns:a16="http://schemas.microsoft.com/office/drawing/2014/main" id="{77E53A70-6E89-4B96-54CC-5E00DD788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8496" y="-32726"/>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74A06F50-BDA6-F9FD-0F2F-36C4CAD37508}"/>
              </a:ext>
            </a:extLst>
          </p:cNvPr>
          <p:cNvSpPr/>
          <p:nvPr/>
        </p:nvSpPr>
        <p:spPr>
          <a:xfrm>
            <a:off x="2386776" y="832542"/>
            <a:ext cx="2713490" cy="1110375"/>
          </a:xfrm>
          <a:prstGeom prst="rightArrow">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800" b="1">
                <a:latin typeface="DM Sans" pitchFamily="2" charset="0"/>
                <a:cs typeface="Arial"/>
              </a:rPr>
              <a:t>Facts &amp; Overview</a:t>
            </a:r>
            <a:endParaRPr lang="en-US" sz="1800">
              <a:latin typeface="DM Sans" pitchFamily="2" charset="0"/>
              <a:cs typeface="Arial"/>
            </a:endParaRPr>
          </a:p>
        </p:txBody>
      </p:sp>
      <p:sp>
        <p:nvSpPr>
          <p:cNvPr id="3" name="object 13">
            <a:extLst>
              <a:ext uri="{FF2B5EF4-FFF2-40B4-BE49-F238E27FC236}">
                <a16:creationId xmlns:a16="http://schemas.microsoft.com/office/drawing/2014/main" id="{17A5A1D6-4886-A79A-CE68-A56F78A1A537}"/>
              </a:ext>
            </a:extLst>
          </p:cNvPr>
          <p:cNvSpPr txBox="1"/>
          <p:nvPr/>
        </p:nvSpPr>
        <p:spPr>
          <a:xfrm>
            <a:off x="7678114" y="5701064"/>
            <a:ext cx="4297045" cy="456535"/>
          </a:xfrm>
          <a:prstGeom prst="rect">
            <a:avLst/>
          </a:prstGeom>
        </p:spPr>
        <p:txBody>
          <a:bodyPr vert="horz" wrap="square" lIns="0" tIns="12700" rIns="0" bIns="0" rtlCol="0">
            <a:spAutoFit/>
          </a:bodyPr>
          <a:lstStyle/>
          <a:p>
            <a:pPr marL="12700" marR="5080">
              <a:lnSpc>
                <a:spcPct val="100000"/>
              </a:lnSpc>
              <a:spcBef>
                <a:spcPts val="100"/>
              </a:spcBef>
            </a:pPr>
            <a:r>
              <a:rPr lang="en-US" sz="1400" b="1">
                <a:latin typeface="DM Sans" pitchFamily="2" charset="0"/>
                <a:cs typeface="Arial"/>
              </a:rPr>
              <a:t>Popular high growth area for </a:t>
            </a:r>
          </a:p>
          <a:p>
            <a:pPr marL="12700" marR="5080">
              <a:lnSpc>
                <a:spcPct val="100000"/>
              </a:lnSpc>
              <a:spcBef>
                <a:spcPts val="100"/>
              </a:spcBef>
            </a:pPr>
            <a:r>
              <a:rPr lang="en-US" sz="1400" b="1">
                <a:latin typeface="DM Sans" pitchFamily="2" charset="0"/>
                <a:cs typeface="Arial"/>
              </a:rPr>
              <a:t>Parametric Insurance</a:t>
            </a:r>
            <a:endParaRPr sz="1400" b="1">
              <a:latin typeface="DM Sans" pitchFamily="2" charset="0"/>
              <a:cs typeface="Arial"/>
            </a:endParaRPr>
          </a:p>
        </p:txBody>
      </p:sp>
      <p:sp>
        <p:nvSpPr>
          <p:cNvPr id="4" name="object 25">
            <a:extLst>
              <a:ext uri="{FF2B5EF4-FFF2-40B4-BE49-F238E27FC236}">
                <a16:creationId xmlns:a16="http://schemas.microsoft.com/office/drawing/2014/main" id="{F97A99A3-D2A8-6815-9FCD-168B35023BBB}"/>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20</a:t>
            </a:fld>
            <a:endParaRPr lang="en-CA" sz="1200" spc="-25"/>
          </a:p>
        </p:txBody>
      </p:sp>
      <p:sp>
        <p:nvSpPr>
          <p:cNvPr id="7" name="Rectangle 6">
            <a:extLst>
              <a:ext uri="{FF2B5EF4-FFF2-40B4-BE49-F238E27FC236}">
                <a16:creationId xmlns:a16="http://schemas.microsoft.com/office/drawing/2014/main" id="{3019BAE8-D63C-789C-4CE2-136B30EED062}"/>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AA47-580C-02D6-ED0D-28C75F725017}"/>
            </a:ext>
          </a:extLst>
        </p:cNvPr>
        <p:cNvGrpSpPr/>
        <p:nvPr/>
      </p:nvGrpSpPr>
      <p:grpSpPr>
        <a:xfrm>
          <a:off x="0" y="0"/>
          <a:ext cx="0" cy="0"/>
          <a:chOff x="0" y="0"/>
          <a:chExt cx="0" cy="0"/>
        </a:xfrm>
      </p:grpSpPr>
      <p:sp>
        <p:nvSpPr>
          <p:cNvPr id="38" name="object 8">
            <a:extLst>
              <a:ext uri="{FF2B5EF4-FFF2-40B4-BE49-F238E27FC236}">
                <a16:creationId xmlns:a16="http://schemas.microsoft.com/office/drawing/2014/main" id="{93AF3773-2FA1-CC9F-BB5D-61D86B87B064}"/>
              </a:ext>
            </a:extLst>
          </p:cNvPr>
          <p:cNvSpPr txBox="1">
            <a:spLocks noGrp="1"/>
          </p:cNvSpPr>
          <p:nvPr>
            <p:ph type="title"/>
          </p:nvPr>
        </p:nvSpPr>
        <p:spPr>
          <a:xfrm>
            <a:off x="222722" y="187189"/>
            <a:ext cx="12418086" cy="782265"/>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Advantages of Stronghold’s Parametric Insurance for Renewable Energy Ventures like Quant Co. </a:t>
            </a:r>
            <a:r>
              <a:rPr lang="en-US" sz="2500" u="none"/>
              <a:t>	</a:t>
            </a:r>
          </a:p>
        </p:txBody>
      </p:sp>
      <p:pic>
        <p:nvPicPr>
          <p:cNvPr id="39" name="Picture 38" descr="Dotted Line PNGs for Free Download">
            <a:extLst>
              <a:ext uri="{FF2B5EF4-FFF2-40B4-BE49-F238E27FC236}">
                <a16:creationId xmlns:a16="http://schemas.microsoft.com/office/drawing/2014/main" id="{838013B5-D26C-C77E-28FE-3567CCE8C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118" y="318096"/>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Dotted Line PNGs for Free Download">
            <a:extLst>
              <a:ext uri="{FF2B5EF4-FFF2-40B4-BE49-F238E27FC236}">
                <a16:creationId xmlns:a16="http://schemas.microsoft.com/office/drawing/2014/main" id="{24210449-F4A7-7E4D-8957-65BADE565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8096"/>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Dotted Line PNGs for Free Download">
            <a:extLst>
              <a:ext uri="{FF2B5EF4-FFF2-40B4-BE49-F238E27FC236}">
                <a16:creationId xmlns:a16="http://schemas.microsoft.com/office/drawing/2014/main" id="{7B73F82B-D644-3095-27C6-719228AAC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138" y="33151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Dotted Line PNGs for Free Download">
            <a:extLst>
              <a:ext uri="{FF2B5EF4-FFF2-40B4-BE49-F238E27FC236}">
                <a16:creationId xmlns:a16="http://schemas.microsoft.com/office/drawing/2014/main" id="{314DFA55-5401-F348-0CAD-4D8ED11A9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4276" y="344932"/>
            <a:ext cx="2850568" cy="98031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Google Shape;2319;p36">
            <a:extLst>
              <a:ext uri="{FF2B5EF4-FFF2-40B4-BE49-F238E27FC236}">
                <a16:creationId xmlns:a16="http://schemas.microsoft.com/office/drawing/2014/main" id="{065DDEAB-E9A5-D73D-2E88-46FA58172CB4}"/>
              </a:ext>
            </a:extLst>
          </p:cNvPr>
          <p:cNvCxnSpPr/>
          <p:nvPr/>
        </p:nvCxnSpPr>
        <p:spPr>
          <a:xfrm rot="10800000">
            <a:off x="6804833" y="4840057"/>
            <a:ext cx="4252400" cy="0"/>
          </a:xfrm>
          <a:prstGeom prst="straightConnector1">
            <a:avLst/>
          </a:prstGeom>
          <a:ln>
            <a:headEnd type="oval"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4" name="Google Shape;2320;p36">
            <a:extLst>
              <a:ext uri="{FF2B5EF4-FFF2-40B4-BE49-F238E27FC236}">
                <a16:creationId xmlns:a16="http://schemas.microsoft.com/office/drawing/2014/main" id="{BCE0FEBD-E0EF-0767-CC46-9DEE316AD62A}"/>
              </a:ext>
            </a:extLst>
          </p:cNvPr>
          <p:cNvCxnSpPr/>
          <p:nvPr/>
        </p:nvCxnSpPr>
        <p:spPr>
          <a:xfrm rot="10800000">
            <a:off x="6407233" y="3260691"/>
            <a:ext cx="4650000" cy="0"/>
          </a:xfrm>
          <a:prstGeom prst="straightConnector1">
            <a:avLst/>
          </a:prstGeom>
          <a:ln>
            <a:headEnd type="oval"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5" name="Google Shape;2321;p36">
            <a:extLst>
              <a:ext uri="{FF2B5EF4-FFF2-40B4-BE49-F238E27FC236}">
                <a16:creationId xmlns:a16="http://schemas.microsoft.com/office/drawing/2014/main" id="{CD5A0043-2CDD-05C7-F5F8-2DE3018DC00D}"/>
              </a:ext>
            </a:extLst>
          </p:cNvPr>
          <p:cNvCxnSpPr/>
          <p:nvPr/>
        </p:nvCxnSpPr>
        <p:spPr>
          <a:xfrm rot="10800000">
            <a:off x="1128399" y="4160524"/>
            <a:ext cx="4147600" cy="0"/>
          </a:xfrm>
          <a:prstGeom prst="straightConnector1">
            <a:avLst/>
          </a:prstGeom>
          <a:ln>
            <a:headEnd type="none" w="med" len="med"/>
            <a:tailEnd type="oval" w="med" len="med"/>
          </a:ln>
        </p:spPr>
        <p:style>
          <a:lnRef idx="2">
            <a:schemeClr val="accent2"/>
          </a:lnRef>
          <a:fillRef idx="0">
            <a:schemeClr val="accent2"/>
          </a:fillRef>
          <a:effectRef idx="1">
            <a:schemeClr val="accent2"/>
          </a:effectRef>
          <a:fontRef idx="minor">
            <a:schemeClr val="tx1"/>
          </a:fontRef>
        </p:style>
      </p:cxnSp>
      <p:cxnSp>
        <p:nvCxnSpPr>
          <p:cNvPr id="46" name="Google Shape;2322;p36">
            <a:extLst>
              <a:ext uri="{FF2B5EF4-FFF2-40B4-BE49-F238E27FC236}">
                <a16:creationId xmlns:a16="http://schemas.microsoft.com/office/drawing/2014/main" id="{AB877BE2-FC92-8EE6-4536-5A463BFCC953}"/>
              </a:ext>
            </a:extLst>
          </p:cNvPr>
          <p:cNvCxnSpPr/>
          <p:nvPr/>
        </p:nvCxnSpPr>
        <p:spPr>
          <a:xfrm rot="10800000">
            <a:off x="1128398" y="2413346"/>
            <a:ext cx="4650000" cy="0"/>
          </a:xfrm>
          <a:prstGeom prst="straightConnector1">
            <a:avLst/>
          </a:prstGeom>
          <a:ln>
            <a:headEnd type="none" w="med" len="med"/>
            <a:tailEnd type="oval" w="med" len="med"/>
          </a:ln>
        </p:spPr>
        <p:style>
          <a:lnRef idx="2">
            <a:schemeClr val="accent3"/>
          </a:lnRef>
          <a:fillRef idx="0">
            <a:schemeClr val="accent3"/>
          </a:fillRef>
          <a:effectRef idx="1">
            <a:schemeClr val="accent3"/>
          </a:effectRef>
          <a:fontRef idx="minor">
            <a:schemeClr val="tx1"/>
          </a:fontRef>
        </p:style>
      </p:cxnSp>
      <p:grpSp>
        <p:nvGrpSpPr>
          <p:cNvPr id="47" name="Google Shape;2324;p36">
            <a:extLst>
              <a:ext uri="{FF2B5EF4-FFF2-40B4-BE49-F238E27FC236}">
                <a16:creationId xmlns:a16="http://schemas.microsoft.com/office/drawing/2014/main" id="{E03C3224-56CA-F61D-C34E-96ECC8C995CF}"/>
              </a:ext>
            </a:extLst>
          </p:cNvPr>
          <p:cNvGrpSpPr/>
          <p:nvPr/>
        </p:nvGrpSpPr>
        <p:grpSpPr>
          <a:xfrm>
            <a:off x="4778975" y="1894133"/>
            <a:ext cx="2850568" cy="3601253"/>
            <a:chOff x="3421126" y="1570563"/>
            <a:chExt cx="2301031" cy="2659683"/>
          </a:xfrm>
        </p:grpSpPr>
        <p:sp>
          <p:nvSpPr>
            <p:cNvPr id="48" name="Google Shape;2325;p36">
              <a:extLst>
                <a:ext uri="{FF2B5EF4-FFF2-40B4-BE49-F238E27FC236}">
                  <a16:creationId xmlns:a16="http://schemas.microsoft.com/office/drawing/2014/main" id="{2505B75A-5121-EC04-2A04-F2FAA72153EA}"/>
                </a:ext>
              </a:extLst>
            </p:cNvPr>
            <p:cNvSpPr/>
            <p:nvPr/>
          </p:nvSpPr>
          <p:spPr>
            <a:xfrm>
              <a:off x="3421850" y="3555472"/>
              <a:ext cx="2300301" cy="347474"/>
            </a:xfrm>
            <a:custGeom>
              <a:avLst/>
              <a:gdLst/>
              <a:ahLst/>
              <a:cxnLst/>
              <a:rect l="l" t="t" r="r" b="b"/>
              <a:pathLst>
                <a:path w="25566" h="3862" extrusionOk="0">
                  <a:moveTo>
                    <a:pt x="12217" y="1"/>
                  </a:moveTo>
                  <a:lnTo>
                    <a:pt x="1681" y="1682"/>
                  </a:lnTo>
                  <a:lnTo>
                    <a:pt x="1" y="3861"/>
                  </a:lnTo>
                  <a:lnTo>
                    <a:pt x="25566" y="3861"/>
                  </a:lnTo>
                  <a:lnTo>
                    <a:pt x="23941" y="1682"/>
                  </a:lnTo>
                  <a:lnTo>
                    <a:pt x="12217" y="1"/>
                  </a:lnTo>
                  <a:close/>
                </a:path>
              </a:pathLst>
            </a:custGeom>
            <a:solidFill>
              <a:schemeClr val="accent6">
                <a:lumMod val="40000"/>
                <a:lumOff val="6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9" name="Google Shape;2326;p36">
              <a:extLst>
                <a:ext uri="{FF2B5EF4-FFF2-40B4-BE49-F238E27FC236}">
                  <a16:creationId xmlns:a16="http://schemas.microsoft.com/office/drawing/2014/main" id="{B3268833-B863-345B-B805-830A32BCC191}"/>
                </a:ext>
              </a:extLst>
            </p:cNvPr>
            <p:cNvSpPr/>
            <p:nvPr/>
          </p:nvSpPr>
          <p:spPr>
            <a:xfrm>
              <a:off x="3626541" y="3196027"/>
              <a:ext cx="1893074" cy="359530"/>
            </a:xfrm>
            <a:custGeom>
              <a:avLst/>
              <a:gdLst/>
              <a:ahLst/>
              <a:cxnLst/>
              <a:rect l="l" t="t" r="r" b="b"/>
              <a:pathLst>
                <a:path w="21040" h="3996" extrusionOk="0">
                  <a:moveTo>
                    <a:pt x="1" y="1"/>
                  </a:moveTo>
                  <a:lnTo>
                    <a:pt x="1" y="3996"/>
                  </a:lnTo>
                  <a:lnTo>
                    <a:pt x="21040" y="3996"/>
                  </a:lnTo>
                  <a:lnTo>
                    <a:pt x="21040" y="1"/>
                  </a:lnTo>
                  <a:close/>
                </a:path>
              </a:pathLst>
            </a:custGeom>
            <a:solidFill>
              <a:schemeClr val="accent3">
                <a:lumMod val="75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0" name="Google Shape;2327;p36">
              <a:extLst>
                <a:ext uri="{FF2B5EF4-FFF2-40B4-BE49-F238E27FC236}">
                  <a16:creationId xmlns:a16="http://schemas.microsoft.com/office/drawing/2014/main" id="{C7B35C8A-5C5B-CB6B-A636-1266B49B9152}"/>
                </a:ext>
              </a:extLst>
            </p:cNvPr>
            <p:cNvSpPr/>
            <p:nvPr/>
          </p:nvSpPr>
          <p:spPr>
            <a:xfrm>
              <a:off x="3626541" y="2848009"/>
              <a:ext cx="1893074" cy="348104"/>
            </a:xfrm>
            <a:custGeom>
              <a:avLst/>
              <a:gdLst/>
              <a:ahLst/>
              <a:cxnLst/>
              <a:rect l="l" t="t" r="r" b="b"/>
              <a:pathLst>
                <a:path w="21040" h="3869" extrusionOk="0">
                  <a:moveTo>
                    <a:pt x="10045" y="0"/>
                  </a:moveTo>
                  <a:lnTo>
                    <a:pt x="1356" y="1689"/>
                  </a:lnTo>
                  <a:lnTo>
                    <a:pt x="1" y="3869"/>
                  </a:lnTo>
                  <a:lnTo>
                    <a:pt x="21040" y="3869"/>
                  </a:lnTo>
                  <a:lnTo>
                    <a:pt x="19684" y="1689"/>
                  </a:lnTo>
                  <a:lnTo>
                    <a:pt x="10045" y="0"/>
                  </a:lnTo>
                  <a:close/>
                </a:path>
              </a:pathLst>
            </a:custGeom>
            <a:solidFill>
              <a:schemeClr val="accent3">
                <a:lumMod val="40000"/>
                <a:lumOff val="6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1" name="Google Shape;2328;p36">
              <a:extLst>
                <a:ext uri="{FF2B5EF4-FFF2-40B4-BE49-F238E27FC236}">
                  <a16:creationId xmlns:a16="http://schemas.microsoft.com/office/drawing/2014/main" id="{891B3819-3F82-12D9-5838-9D83CC18CA74}"/>
                </a:ext>
              </a:extLst>
            </p:cNvPr>
            <p:cNvSpPr/>
            <p:nvPr/>
          </p:nvSpPr>
          <p:spPr>
            <a:xfrm>
              <a:off x="3792723" y="2521315"/>
              <a:ext cx="1557827" cy="326780"/>
            </a:xfrm>
            <a:custGeom>
              <a:avLst/>
              <a:gdLst/>
              <a:ahLst/>
              <a:cxnLst/>
              <a:rect l="l" t="t" r="r" b="b"/>
              <a:pathLst>
                <a:path w="17314" h="3632" extrusionOk="0">
                  <a:moveTo>
                    <a:pt x="1" y="1"/>
                  </a:moveTo>
                  <a:lnTo>
                    <a:pt x="1" y="3631"/>
                  </a:lnTo>
                  <a:lnTo>
                    <a:pt x="17314" y="3631"/>
                  </a:lnTo>
                  <a:lnTo>
                    <a:pt x="17314" y="1"/>
                  </a:lnTo>
                  <a:close/>
                </a:path>
              </a:pathLst>
            </a:custGeom>
            <a:solidFill>
              <a:schemeClr val="accent6">
                <a:lumMod val="5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2" name="Google Shape;2329;p36">
              <a:extLst>
                <a:ext uri="{FF2B5EF4-FFF2-40B4-BE49-F238E27FC236}">
                  <a16:creationId xmlns:a16="http://schemas.microsoft.com/office/drawing/2014/main" id="{802C842F-0629-763A-1826-DE3D931F796B}"/>
                </a:ext>
              </a:extLst>
            </p:cNvPr>
            <p:cNvSpPr/>
            <p:nvPr/>
          </p:nvSpPr>
          <p:spPr>
            <a:xfrm>
              <a:off x="3792723" y="2173297"/>
              <a:ext cx="1557827" cy="348104"/>
            </a:xfrm>
            <a:custGeom>
              <a:avLst/>
              <a:gdLst/>
              <a:ahLst/>
              <a:cxnLst/>
              <a:rect l="l" t="t" r="r" b="b"/>
              <a:pathLst>
                <a:path w="17314" h="3869" extrusionOk="0">
                  <a:moveTo>
                    <a:pt x="8293" y="0"/>
                  </a:moveTo>
                  <a:lnTo>
                    <a:pt x="1127" y="1689"/>
                  </a:lnTo>
                  <a:lnTo>
                    <a:pt x="1" y="3869"/>
                  </a:lnTo>
                  <a:lnTo>
                    <a:pt x="17314" y="3869"/>
                  </a:lnTo>
                  <a:lnTo>
                    <a:pt x="16220" y="1689"/>
                  </a:lnTo>
                  <a:lnTo>
                    <a:pt x="8293" y="0"/>
                  </a:lnTo>
                  <a:close/>
                </a:path>
              </a:pathLst>
            </a:custGeom>
            <a:solidFill>
              <a:schemeClr val="accent6">
                <a:lumMod val="40000"/>
                <a:lumOff val="6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3" name="Google Shape;2330;p36">
              <a:extLst>
                <a:ext uri="{FF2B5EF4-FFF2-40B4-BE49-F238E27FC236}">
                  <a16:creationId xmlns:a16="http://schemas.microsoft.com/office/drawing/2014/main" id="{25BA0C13-D023-52A2-547B-9235E210100B}"/>
                </a:ext>
              </a:extLst>
            </p:cNvPr>
            <p:cNvSpPr/>
            <p:nvPr/>
          </p:nvSpPr>
          <p:spPr>
            <a:xfrm>
              <a:off x="3929663" y="1873684"/>
              <a:ext cx="1283943" cy="299698"/>
            </a:xfrm>
            <a:custGeom>
              <a:avLst/>
              <a:gdLst/>
              <a:ahLst/>
              <a:cxnLst/>
              <a:rect l="l" t="t" r="r" b="b"/>
              <a:pathLst>
                <a:path w="14270" h="3331" extrusionOk="0">
                  <a:moveTo>
                    <a:pt x="1" y="1"/>
                  </a:moveTo>
                  <a:lnTo>
                    <a:pt x="1" y="3330"/>
                  </a:lnTo>
                  <a:lnTo>
                    <a:pt x="14270" y="3330"/>
                  </a:lnTo>
                  <a:lnTo>
                    <a:pt x="14270" y="1"/>
                  </a:lnTo>
                  <a:close/>
                </a:path>
              </a:pathLst>
            </a:custGeom>
            <a:solidFill>
              <a:schemeClr val="accent3">
                <a:lumMod val="75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4" name="Google Shape;2331;p36">
              <a:extLst>
                <a:ext uri="{FF2B5EF4-FFF2-40B4-BE49-F238E27FC236}">
                  <a16:creationId xmlns:a16="http://schemas.microsoft.com/office/drawing/2014/main" id="{425BD3F3-E517-D25D-DE56-3EB543526F64}"/>
                </a:ext>
              </a:extLst>
            </p:cNvPr>
            <p:cNvSpPr/>
            <p:nvPr/>
          </p:nvSpPr>
          <p:spPr>
            <a:xfrm>
              <a:off x="3929663" y="1570563"/>
              <a:ext cx="1283943" cy="303207"/>
            </a:xfrm>
            <a:custGeom>
              <a:avLst/>
              <a:gdLst/>
              <a:ahLst/>
              <a:cxnLst/>
              <a:rect l="l" t="t" r="r" b="b"/>
              <a:pathLst>
                <a:path w="14270" h="3370" extrusionOk="0">
                  <a:moveTo>
                    <a:pt x="6842" y="1"/>
                  </a:moveTo>
                  <a:lnTo>
                    <a:pt x="928" y="1190"/>
                  </a:lnTo>
                  <a:lnTo>
                    <a:pt x="1" y="3370"/>
                  </a:lnTo>
                  <a:lnTo>
                    <a:pt x="14270" y="3370"/>
                  </a:lnTo>
                  <a:lnTo>
                    <a:pt x="13382" y="1190"/>
                  </a:lnTo>
                  <a:lnTo>
                    <a:pt x="6842" y="1"/>
                  </a:lnTo>
                  <a:close/>
                </a:path>
              </a:pathLst>
            </a:custGeom>
            <a:solidFill>
              <a:schemeClr val="accent3">
                <a:lumMod val="40000"/>
                <a:lumOff val="6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55" name="Google Shape;2332;p36">
              <a:extLst>
                <a:ext uri="{FF2B5EF4-FFF2-40B4-BE49-F238E27FC236}">
                  <a16:creationId xmlns:a16="http://schemas.microsoft.com/office/drawing/2014/main" id="{D6A6FC64-A29D-F8C5-D541-710B7B71A670}"/>
                </a:ext>
              </a:extLst>
            </p:cNvPr>
            <p:cNvSpPr/>
            <p:nvPr/>
          </p:nvSpPr>
          <p:spPr>
            <a:xfrm>
              <a:off x="3421126" y="3903475"/>
              <a:ext cx="2301031" cy="326771"/>
            </a:xfrm>
            <a:custGeom>
              <a:avLst/>
              <a:gdLst/>
              <a:ahLst/>
              <a:cxnLst/>
              <a:rect l="l" t="t" r="r" b="b"/>
              <a:pathLst>
                <a:path w="17314" h="3632" extrusionOk="0">
                  <a:moveTo>
                    <a:pt x="1" y="1"/>
                  </a:moveTo>
                  <a:lnTo>
                    <a:pt x="1" y="3631"/>
                  </a:lnTo>
                  <a:lnTo>
                    <a:pt x="17314" y="3631"/>
                  </a:lnTo>
                  <a:lnTo>
                    <a:pt x="17314" y="1"/>
                  </a:lnTo>
                  <a:close/>
                </a:path>
              </a:pathLst>
            </a:custGeom>
            <a:solidFill>
              <a:srgbClr val="A74F09"/>
            </a:solidFill>
            <a:ln>
              <a:noFill/>
            </a:ln>
          </p:spPr>
          <p:txBody>
            <a:bodyPr spcFirstLastPara="1" wrap="square" lIns="121900" tIns="121900" rIns="121900" bIns="121900" anchor="ctr" anchorCtr="0">
              <a:noAutofit/>
            </a:bodyPr>
            <a:lstStyle/>
            <a:p>
              <a:pPr algn="l" rtl="0"/>
              <a:endParaRPr>
                <a:latin typeface="DM Sans" pitchFamily="2" charset="77"/>
              </a:endParaRPr>
            </a:p>
          </p:txBody>
        </p:sp>
      </p:grpSp>
      <p:sp>
        <p:nvSpPr>
          <p:cNvPr id="56" name="Google Shape;2333;p36">
            <a:extLst>
              <a:ext uri="{FF2B5EF4-FFF2-40B4-BE49-F238E27FC236}">
                <a16:creationId xmlns:a16="http://schemas.microsoft.com/office/drawing/2014/main" id="{60818B85-1B7D-1646-BB7B-4C2BB7CB0765}"/>
              </a:ext>
            </a:extLst>
          </p:cNvPr>
          <p:cNvSpPr txBox="1"/>
          <p:nvPr/>
        </p:nvSpPr>
        <p:spPr>
          <a:xfrm>
            <a:off x="7902457" y="4311341"/>
            <a:ext cx="3272872" cy="572800"/>
          </a:xfrm>
          <a:prstGeom prst="rect">
            <a:avLst/>
          </a:prstGeom>
          <a:noFill/>
          <a:ln>
            <a:noFill/>
          </a:ln>
        </p:spPr>
        <p:txBody>
          <a:bodyPr spcFirstLastPara="1" wrap="square" lIns="121900" tIns="121900" rIns="121900" bIns="121900" anchor="ctr" anchorCtr="0">
            <a:noAutofit/>
          </a:bodyPr>
          <a:lstStyle/>
          <a:p>
            <a:pPr algn="r"/>
            <a:r>
              <a:rPr lang="en-CA" sz="2250" b="1">
                <a:solidFill>
                  <a:schemeClr val="accent3"/>
                </a:solidFill>
                <a:latin typeface="DM Sans"/>
              </a:rPr>
              <a:t>Coverage Structure</a:t>
            </a:r>
            <a:endParaRPr lang="en-US" b="1">
              <a:solidFill>
                <a:schemeClr val="accent3"/>
              </a:solidFill>
              <a:latin typeface="DM Sans"/>
            </a:endParaRPr>
          </a:p>
        </p:txBody>
      </p:sp>
      <p:sp>
        <p:nvSpPr>
          <p:cNvPr id="57" name="Google Shape;2334;p36">
            <a:extLst>
              <a:ext uri="{FF2B5EF4-FFF2-40B4-BE49-F238E27FC236}">
                <a16:creationId xmlns:a16="http://schemas.microsoft.com/office/drawing/2014/main" id="{14F2663E-5E4A-7E4C-94DF-4846B58369A3}"/>
              </a:ext>
            </a:extLst>
          </p:cNvPr>
          <p:cNvSpPr txBox="1"/>
          <p:nvPr/>
        </p:nvSpPr>
        <p:spPr>
          <a:xfrm>
            <a:off x="7902457" y="5072851"/>
            <a:ext cx="4170850" cy="713200"/>
          </a:xfrm>
          <a:prstGeom prst="rect">
            <a:avLst/>
          </a:prstGeom>
          <a:noFill/>
          <a:ln>
            <a:noFill/>
          </a:ln>
        </p:spPr>
        <p:txBody>
          <a:bodyPr spcFirstLastPara="1" wrap="square" lIns="121900" tIns="121900" rIns="121900" bIns="121900" anchor="ctr" anchorCtr="0">
            <a:noAutofit/>
          </a:bodyPr>
          <a:lstStyle/>
          <a:p>
            <a:pPr marL="285750" indent="-285750" algn="l" rtl="0">
              <a:buFont typeface="Arial" panose="020B0604020202020204" pitchFamily="34" charset="0"/>
              <a:buChar char="•"/>
            </a:pPr>
            <a:r>
              <a:rPr lang="en-US" sz="1600">
                <a:latin typeface="DM Sans" pitchFamily="2" charset="77"/>
                <a:ea typeface="Fira Sans"/>
                <a:cs typeface="Fira Sans"/>
                <a:sym typeface="Fira Sans"/>
              </a:rPr>
              <a:t>Pre-agreed payout amounts for each trigger events.</a:t>
            </a:r>
          </a:p>
          <a:p>
            <a:pPr marL="285750" indent="-285750" algn="l" rtl="0">
              <a:buFont typeface="Arial" panose="020B0604020202020204" pitchFamily="34" charset="0"/>
              <a:buChar char="•"/>
            </a:pPr>
            <a:r>
              <a:rPr lang="en-US" sz="1600">
                <a:latin typeface="DM Sans" pitchFamily="2" charset="77"/>
                <a:ea typeface="Fira Sans"/>
                <a:cs typeface="Fira Sans"/>
                <a:sym typeface="Fira Sans"/>
              </a:rPr>
              <a:t>Potential for dual or multi-peril policies for various weather risks.</a:t>
            </a:r>
            <a:endParaRPr sz="1600">
              <a:latin typeface="DM Sans" pitchFamily="2" charset="77"/>
              <a:ea typeface="Fira Sans"/>
              <a:cs typeface="Fira Sans"/>
              <a:sym typeface="Fira Sans"/>
            </a:endParaRPr>
          </a:p>
        </p:txBody>
      </p:sp>
      <p:sp>
        <p:nvSpPr>
          <p:cNvPr id="58" name="Google Shape;2335;p36">
            <a:extLst>
              <a:ext uri="{FF2B5EF4-FFF2-40B4-BE49-F238E27FC236}">
                <a16:creationId xmlns:a16="http://schemas.microsoft.com/office/drawing/2014/main" id="{306CC962-4E34-FBA4-9984-C40098BDA1ED}"/>
              </a:ext>
            </a:extLst>
          </p:cNvPr>
          <p:cNvSpPr txBox="1"/>
          <p:nvPr/>
        </p:nvSpPr>
        <p:spPr>
          <a:xfrm>
            <a:off x="8082353" y="2518961"/>
            <a:ext cx="3063353" cy="572800"/>
          </a:xfrm>
          <a:prstGeom prst="rect">
            <a:avLst/>
          </a:prstGeom>
          <a:noFill/>
          <a:ln>
            <a:noFill/>
          </a:ln>
        </p:spPr>
        <p:txBody>
          <a:bodyPr spcFirstLastPara="1" wrap="square" lIns="121900" tIns="121900" rIns="121900" bIns="121900" anchor="ctr" anchorCtr="0">
            <a:noAutofit/>
          </a:bodyPr>
          <a:lstStyle/>
          <a:p>
            <a:pPr algn="r"/>
            <a:r>
              <a:rPr lang="en" sz="2250" b="1">
                <a:solidFill>
                  <a:schemeClr val="accent6">
                    <a:lumMod val="50000"/>
                  </a:schemeClr>
                </a:solidFill>
                <a:latin typeface="DM Sans"/>
              </a:rPr>
              <a:t>Customizable Payout Triggers</a:t>
            </a:r>
            <a:endParaRPr lang="en-US" b="1">
              <a:solidFill>
                <a:schemeClr val="accent6">
                  <a:lumMod val="50000"/>
                </a:schemeClr>
              </a:solidFill>
              <a:latin typeface="DM Sans"/>
            </a:endParaRPr>
          </a:p>
        </p:txBody>
      </p:sp>
      <p:sp>
        <p:nvSpPr>
          <p:cNvPr id="59" name="Google Shape;2336;p36">
            <a:extLst>
              <a:ext uri="{FF2B5EF4-FFF2-40B4-BE49-F238E27FC236}">
                <a16:creationId xmlns:a16="http://schemas.microsoft.com/office/drawing/2014/main" id="{3CC5CC23-4A62-D9E6-0111-F53E139C4D3B}"/>
              </a:ext>
            </a:extLst>
          </p:cNvPr>
          <p:cNvSpPr txBox="1"/>
          <p:nvPr/>
        </p:nvSpPr>
        <p:spPr>
          <a:xfrm>
            <a:off x="155358" y="4591552"/>
            <a:ext cx="4888936" cy="1449800"/>
          </a:xfrm>
          <a:prstGeom prst="rect">
            <a:avLst/>
          </a:prstGeom>
          <a:noFill/>
          <a:ln>
            <a:noFill/>
          </a:ln>
        </p:spPr>
        <p:txBody>
          <a:bodyPr spcFirstLastPara="1" wrap="square" lIns="121900" tIns="121900" rIns="121900" bIns="121900" anchor="ctr" anchorCtr="0">
            <a:noAutofit/>
          </a:bodyPr>
          <a:lstStyle/>
          <a:p>
            <a:pPr marL="285750" indent="-285750" algn="l">
              <a:buFont typeface="Arial" panose="020B0604020202020204" pitchFamily="34" charset="0"/>
              <a:buChar char="•"/>
            </a:pPr>
            <a:r>
              <a:rPr lang="en" sz="1600">
                <a:latin typeface="DM Sans"/>
                <a:cs typeface="Arial"/>
                <a:sym typeface="Fira Sans"/>
              </a:rPr>
              <a:t>Hold of 12% market share across Canadian provinces.</a:t>
            </a:r>
          </a:p>
          <a:p>
            <a:pPr marL="285750" indent="-285750" algn="l">
              <a:buFont typeface="Arial" panose="020B0604020202020204" pitchFamily="34" charset="0"/>
              <a:buChar char="•"/>
            </a:pPr>
            <a:r>
              <a:rPr lang="en-CA" sz="1600">
                <a:latin typeface="DM Sans"/>
              </a:rPr>
              <a:t>Smoother negotiations, favorable terms for contract.</a:t>
            </a:r>
          </a:p>
          <a:p>
            <a:pPr marL="285750" indent="-285750" algn="l">
              <a:buFont typeface="Arial" panose="020B0604020202020204" pitchFamily="34" charset="0"/>
              <a:buChar char="•"/>
            </a:pPr>
            <a:r>
              <a:rPr lang="en-CA" sz="1600">
                <a:latin typeface="DM Sans"/>
              </a:rPr>
              <a:t>Stronghold's research into specific parameters like wind speed (Saffir-Simpson) and hail size (</a:t>
            </a:r>
            <a:r>
              <a:rPr lang="en-CA" sz="1600" err="1">
                <a:latin typeface="DM Sans"/>
              </a:rPr>
              <a:t>CatIQ</a:t>
            </a:r>
            <a:r>
              <a:rPr lang="en-CA" sz="1600">
                <a:latin typeface="DM Sans"/>
              </a:rPr>
              <a:t> Hail Scale) demonstrates their proactive approach.</a:t>
            </a:r>
            <a:endParaRPr lang="en-US" sz="1600">
              <a:latin typeface="DM Sans"/>
              <a:sym typeface="Fira Sans"/>
            </a:endParaRPr>
          </a:p>
        </p:txBody>
      </p:sp>
      <p:sp>
        <p:nvSpPr>
          <p:cNvPr id="60" name="Google Shape;2337;p36">
            <a:extLst>
              <a:ext uri="{FF2B5EF4-FFF2-40B4-BE49-F238E27FC236}">
                <a16:creationId xmlns:a16="http://schemas.microsoft.com/office/drawing/2014/main" id="{A7579A1F-894D-69BF-5E43-A1FBA985B1D7}"/>
              </a:ext>
            </a:extLst>
          </p:cNvPr>
          <p:cNvSpPr txBox="1"/>
          <p:nvPr/>
        </p:nvSpPr>
        <p:spPr>
          <a:xfrm>
            <a:off x="1022651" y="3627041"/>
            <a:ext cx="2139200" cy="572800"/>
          </a:xfrm>
          <a:prstGeom prst="rect">
            <a:avLst/>
          </a:prstGeom>
          <a:noFill/>
          <a:ln>
            <a:noFill/>
          </a:ln>
        </p:spPr>
        <p:txBody>
          <a:bodyPr spcFirstLastPara="1" wrap="square" lIns="121900" tIns="121900" rIns="121900" bIns="121900" anchor="ctr" anchorCtr="0">
            <a:noAutofit/>
          </a:bodyPr>
          <a:lstStyle/>
          <a:p>
            <a:pPr algn="l" rtl="0">
              <a:buClr>
                <a:schemeClr val="dk1"/>
              </a:buClr>
              <a:buSzPts val="1100"/>
            </a:pPr>
            <a:r>
              <a:rPr lang="en" sz="2250" b="1">
                <a:solidFill>
                  <a:srgbClr val="A74F09"/>
                </a:solidFill>
                <a:latin typeface="DM Sans"/>
                <a:ea typeface="Fira Sans Extra Condensed Medium"/>
                <a:cs typeface="Fira Sans Extra Condensed Medium"/>
                <a:sym typeface="Fira Sans Extra Condensed Medium"/>
              </a:rPr>
              <a:t>Reputation</a:t>
            </a:r>
            <a:endParaRPr lang="en" sz="2250" b="1">
              <a:solidFill>
                <a:srgbClr val="A74F09"/>
              </a:solidFill>
              <a:latin typeface="DM Sans" pitchFamily="2" charset="77"/>
              <a:ea typeface="Fira Sans Extra Condensed Medium"/>
              <a:cs typeface="Fira Sans Extra Condensed Medium"/>
            </a:endParaRPr>
          </a:p>
        </p:txBody>
      </p:sp>
      <p:sp>
        <p:nvSpPr>
          <p:cNvPr id="61" name="Google Shape;2338;p36">
            <a:extLst>
              <a:ext uri="{FF2B5EF4-FFF2-40B4-BE49-F238E27FC236}">
                <a16:creationId xmlns:a16="http://schemas.microsoft.com/office/drawing/2014/main" id="{0C5B74BE-0DA7-59BF-E150-25590B0B938B}"/>
              </a:ext>
            </a:extLst>
          </p:cNvPr>
          <p:cNvSpPr txBox="1"/>
          <p:nvPr/>
        </p:nvSpPr>
        <p:spPr>
          <a:xfrm>
            <a:off x="8000748" y="3277466"/>
            <a:ext cx="4158650" cy="1246600"/>
          </a:xfrm>
          <a:prstGeom prst="rect">
            <a:avLst/>
          </a:prstGeom>
          <a:noFill/>
          <a:ln>
            <a:noFill/>
          </a:ln>
        </p:spPr>
        <p:txBody>
          <a:bodyPr spcFirstLastPara="1" wrap="square" lIns="121900" tIns="121900" rIns="121900" bIns="121900" anchor="ctr" anchorCtr="0">
            <a:noAutofit/>
          </a:bodyPr>
          <a:lstStyle/>
          <a:p>
            <a:pPr marL="285750" indent="-285750" algn="l">
              <a:buFont typeface="Arial" panose="020B0604020202020204" pitchFamily="34" charset="0"/>
              <a:buChar char="•"/>
            </a:pPr>
            <a:r>
              <a:rPr lang="en-CA" sz="1600">
                <a:latin typeface="DM Sans" pitchFamily="2" charset="77"/>
              </a:rPr>
              <a:t>Daily average wind speeds below a threshold, or extreme wind speeds above limits. </a:t>
            </a:r>
          </a:p>
          <a:p>
            <a:pPr marL="285750" indent="-285750" algn="l">
              <a:buFont typeface="Arial" panose="020B0604020202020204" pitchFamily="34" charset="0"/>
              <a:buChar char="•"/>
            </a:pPr>
            <a:r>
              <a:rPr lang="en-CA" sz="1600">
                <a:latin typeface="DM Sans" pitchFamily="2" charset="77"/>
              </a:rPr>
              <a:t>Solar irradiance below a defined level.</a:t>
            </a:r>
            <a:endParaRPr lang="en-US" sz="1600">
              <a:latin typeface="DM Sans" pitchFamily="2" charset="77"/>
            </a:endParaRPr>
          </a:p>
        </p:txBody>
      </p:sp>
      <p:sp>
        <p:nvSpPr>
          <p:cNvPr id="62" name="Google Shape;2339;p36">
            <a:extLst>
              <a:ext uri="{FF2B5EF4-FFF2-40B4-BE49-F238E27FC236}">
                <a16:creationId xmlns:a16="http://schemas.microsoft.com/office/drawing/2014/main" id="{AD2C539E-90B5-62FB-0F25-0A001A2AD957}"/>
              </a:ext>
            </a:extLst>
          </p:cNvPr>
          <p:cNvSpPr txBox="1"/>
          <p:nvPr/>
        </p:nvSpPr>
        <p:spPr>
          <a:xfrm>
            <a:off x="1022651" y="1696101"/>
            <a:ext cx="2139200" cy="572800"/>
          </a:xfrm>
          <a:prstGeom prst="rect">
            <a:avLst/>
          </a:prstGeom>
          <a:noFill/>
          <a:ln>
            <a:noFill/>
          </a:ln>
        </p:spPr>
        <p:txBody>
          <a:bodyPr spcFirstLastPara="1" wrap="square" lIns="121900" tIns="121900" rIns="121900" bIns="121900" anchor="ctr" anchorCtr="0">
            <a:noAutofit/>
          </a:bodyPr>
          <a:lstStyle/>
          <a:p>
            <a:pPr algn="l"/>
            <a:r>
              <a:rPr lang="en-US" sz="2250" b="1">
                <a:solidFill>
                  <a:schemeClr val="accent3">
                    <a:lumMod val="75000"/>
                  </a:schemeClr>
                </a:solidFill>
                <a:latin typeface="DM Sans"/>
              </a:rPr>
              <a:t>Faster Claim Settlements</a:t>
            </a:r>
            <a:endParaRPr lang="en-US" b="1">
              <a:solidFill>
                <a:schemeClr val="accent3">
                  <a:lumMod val="75000"/>
                </a:schemeClr>
              </a:solidFill>
              <a:latin typeface="DM Sans"/>
            </a:endParaRPr>
          </a:p>
        </p:txBody>
      </p:sp>
      <p:sp>
        <p:nvSpPr>
          <p:cNvPr id="63" name="Google Shape;2340;p36">
            <a:extLst>
              <a:ext uri="{FF2B5EF4-FFF2-40B4-BE49-F238E27FC236}">
                <a16:creationId xmlns:a16="http://schemas.microsoft.com/office/drawing/2014/main" id="{09A9C75A-21C0-1453-B393-5D838C9586A0}"/>
              </a:ext>
            </a:extLst>
          </p:cNvPr>
          <p:cNvSpPr txBox="1"/>
          <p:nvPr/>
        </p:nvSpPr>
        <p:spPr>
          <a:xfrm>
            <a:off x="154235" y="2823335"/>
            <a:ext cx="4729884" cy="610720"/>
          </a:xfrm>
          <a:prstGeom prst="rect">
            <a:avLst/>
          </a:prstGeom>
          <a:noFill/>
          <a:ln>
            <a:noFill/>
          </a:ln>
        </p:spPr>
        <p:txBody>
          <a:bodyPr spcFirstLastPara="1" wrap="square" lIns="121900" tIns="121900" rIns="121900" bIns="121900" anchor="ctr" anchorCtr="0">
            <a:noAutofit/>
          </a:bodyPr>
          <a:lstStyle/>
          <a:p>
            <a:pPr marL="285750" indent="-285750" algn="just">
              <a:buFont typeface="Arial" panose="020B0604020202020204" pitchFamily="34" charset="0"/>
              <a:buChar char="•"/>
            </a:pPr>
            <a:r>
              <a:rPr lang="en-US" sz="1600">
                <a:latin typeface="DM Sans"/>
                <a:sym typeface="Fira Sans"/>
              </a:rPr>
              <a:t>Traditional insurance needs loss adjusters. But through Parametric Insurance </a:t>
            </a:r>
            <a:r>
              <a:rPr lang="en-CA" sz="1600">
                <a:latin typeface="DM Sans" pitchFamily="2" charset="77"/>
              </a:rPr>
              <a:t>Quant Co. receives funds quickly to cover revenue losses from downtime in their renewable energy operations.</a:t>
            </a:r>
            <a:endParaRPr lang="en" sz="1600">
              <a:latin typeface="DM Sans" pitchFamily="2" charset="77"/>
              <a:ea typeface="Fira Sans"/>
              <a:cs typeface="Fira Sans"/>
              <a:sym typeface="Fira Sans"/>
            </a:endParaRPr>
          </a:p>
        </p:txBody>
      </p:sp>
      <p:sp>
        <p:nvSpPr>
          <p:cNvPr id="1024" name="Google Shape;2341;p36">
            <a:extLst>
              <a:ext uri="{FF2B5EF4-FFF2-40B4-BE49-F238E27FC236}">
                <a16:creationId xmlns:a16="http://schemas.microsoft.com/office/drawing/2014/main" id="{A51F366A-612B-3409-3D7E-2CE227BBCD5A}"/>
              </a:ext>
            </a:extLst>
          </p:cNvPr>
          <p:cNvSpPr/>
          <p:nvPr/>
        </p:nvSpPr>
        <p:spPr>
          <a:xfrm>
            <a:off x="5867995" y="1046337"/>
            <a:ext cx="672509" cy="1022616"/>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tx1"/>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3" name="object 25">
            <a:extLst>
              <a:ext uri="{FF2B5EF4-FFF2-40B4-BE49-F238E27FC236}">
                <a16:creationId xmlns:a16="http://schemas.microsoft.com/office/drawing/2014/main" id="{1664D31A-A080-6CC7-61FE-35119554F8E6}"/>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21</a:t>
            </a:fld>
            <a:endParaRPr lang="en-CA" sz="1200" spc="-25"/>
          </a:p>
        </p:txBody>
      </p:sp>
      <p:sp>
        <p:nvSpPr>
          <p:cNvPr id="4" name="Rectangle 3">
            <a:extLst>
              <a:ext uri="{FF2B5EF4-FFF2-40B4-BE49-F238E27FC236}">
                <a16:creationId xmlns:a16="http://schemas.microsoft.com/office/drawing/2014/main" id="{4EE00072-3EC7-266C-B040-109D2C982E33}"/>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902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7C778-D13B-9BA9-5429-8F213E7CB4D9}"/>
            </a:ext>
          </a:extLst>
        </p:cNvPr>
        <p:cNvGrpSpPr/>
        <p:nvPr/>
      </p:nvGrpSpPr>
      <p:grpSpPr>
        <a:xfrm>
          <a:off x="0" y="0"/>
          <a:ext cx="0" cy="0"/>
          <a:chOff x="0" y="0"/>
          <a:chExt cx="0" cy="0"/>
        </a:xfrm>
      </p:grpSpPr>
      <p:sp>
        <p:nvSpPr>
          <p:cNvPr id="19" name="object 19">
            <a:extLst>
              <a:ext uri="{FF2B5EF4-FFF2-40B4-BE49-F238E27FC236}">
                <a16:creationId xmlns:a16="http://schemas.microsoft.com/office/drawing/2014/main" id="{BC37DB86-8568-C6EB-436A-7A18CBDB112D}"/>
              </a:ext>
            </a:extLst>
          </p:cNvPr>
          <p:cNvSpPr txBox="1">
            <a:spLocks noGrp="1"/>
          </p:cNvSpPr>
          <p:nvPr>
            <p:ph type="sldNum" sz="quarter" idx="7"/>
          </p:nvPr>
        </p:nvSpPr>
        <p:spPr>
          <a:xfrm>
            <a:off x="11894962" y="6561467"/>
            <a:ext cx="260350" cy="210184"/>
          </a:xfrm>
          <a:prstGeom prst="rect">
            <a:avLst/>
          </a:prstGeom>
        </p:spPr>
        <p:txBody>
          <a:bodyPr vert="horz" wrap="square" lIns="0" tIns="0" rIns="0" bIns="0" rtlCol="0">
            <a:spAutoFit/>
          </a:bodyPr>
          <a:lstStyle/>
          <a:p>
            <a:pPr marL="38100">
              <a:lnSpc>
                <a:spcPts val="1425"/>
              </a:lnSpc>
            </a:pPr>
            <a:fld id="{81D60167-4931-47E6-BA6A-407CBD079E47}" type="slidenum">
              <a:rPr spc="-25" dirty="0"/>
              <a:t>22</a:t>
            </a:fld>
            <a:endParaRPr spc="-25"/>
          </a:p>
        </p:txBody>
      </p:sp>
      <p:sp>
        <p:nvSpPr>
          <p:cNvPr id="20" name="object 12">
            <a:extLst>
              <a:ext uri="{FF2B5EF4-FFF2-40B4-BE49-F238E27FC236}">
                <a16:creationId xmlns:a16="http://schemas.microsoft.com/office/drawing/2014/main" id="{98345AA1-B88A-A39C-2BCB-10764C260176}"/>
              </a:ext>
            </a:extLst>
          </p:cNvPr>
          <p:cNvSpPr txBox="1"/>
          <p:nvPr/>
        </p:nvSpPr>
        <p:spPr>
          <a:xfrm>
            <a:off x="259378" y="296533"/>
            <a:ext cx="5757236" cy="520655"/>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88900" rIns="0" bIns="0" rtlCol="0" anchor="t">
            <a:spAutoFit/>
          </a:bodyPr>
          <a:lstStyle/>
          <a:p>
            <a:pPr marL="12700">
              <a:spcBef>
                <a:spcPts val="700"/>
              </a:spcBef>
            </a:pPr>
            <a:r>
              <a:rPr lang="en-US" sz="1400" b="1">
                <a:solidFill>
                  <a:schemeClr val="bg1"/>
                </a:solidFill>
                <a:latin typeface="DM Sans" pitchFamily="2" charset="77"/>
                <a:cs typeface="Arial"/>
              </a:rPr>
              <a:t>Conventional Insurance vs. Stronghold’s Parametric Insurance from a reserve management point of view</a:t>
            </a:r>
          </a:p>
        </p:txBody>
      </p:sp>
      <p:sp>
        <p:nvSpPr>
          <p:cNvPr id="21" name="object 12">
            <a:extLst>
              <a:ext uri="{FF2B5EF4-FFF2-40B4-BE49-F238E27FC236}">
                <a16:creationId xmlns:a16="http://schemas.microsoft.com/office/drawing/2014/main" id="{ABE654AE-1A70-8724-A440-03B8DE8C8590}"/>
              </a:ext>
            </a:extLst>
          </p:cNvPr>
          <p:cNvSpPr txBox="1"/>
          <p:nvPr/>
        </p:nvSpPr>
        <p:spPr>
          <a:xfrm>
            <a:off x="236109" y="811730"/>
            <a:ext cx="5757236" cy="1623521"/>
          </a:xfrm>
          <a:prstGeom prst="rect">
            <a:avLst/>
          </a:prstGeom>
        </p:spPr>
        <p:txBody>
          <a:bodyPr vert="horz" wrap="square" lIns="0" tIns="88900" rIns="0" bIns="0" rtlCol="0" anchor="t">
            <a:spAutoFit/>
          </a:bodyPr>
          <a:lstStyle/>
          <a:p>
            <a:pPr marL="298450" indent="-285750">
              <a:spcBef>
                <a:spcPts val="700"/>
              </a:spcBef>
              <a:buFont typeface="Arial" panose="020B0604020202020204" pitchFamily="34" charset="0"/>
              <a:buChar char="•"/>
            </a:pPr>
            <a:r>
              <a:rPr lang="en-US" sz="1400">
                <a:solidFill>
                  <a:srgbClr val="000000"/>
                </a:solidFill>
                <a:latin typeface="DM Sans" pitchFamily="2" charset="77"/>
                <a:cs typeface="Arial"/>
              </a:rPr>
              <a:t>Conventional insurance requires higher reserves due to claim uncertainties. </a:t>
            </a:r>
          </a:p>
          <a:p>
            <a:pPr marL="298450" indent="-285750" algn="l">
              <a:spcBef>
                <a:spcPts val="700"/>
              </a:spcBef>
              <a:buFont typeface="Arial" panose="020B0604020202020204" pitchFamily="34" charset="0"/>
              <a:buChar char="•"/>
            </a:pPr>
            <a:r>
              <a:rPr lang="en-US" sz="1400">
                <a:solidFill>
                  <a:srgbClr val="000000"/>
                </a:solidFill>
                <a:latin typeface="DM Sans" pitchFamily="2" charset="77"/>
                <a:cs typeface="Arial"/>
              </a:rPr>
              <a:t> Payouts are immediate in parametric insurance, significantly reducing reserve volatility. </a:t>
            </a:r>
            <a:r>
              <a:rPr lang="en-CA" sz="1400" b="0" i="0">
                <a:effectLst/>
                <a:latin typeface="DM Sans" pitchFamily="2" charset="77"/>
              </a:rPr>
              <a:t>Capital can be </a:t>
            </a:r>
            <a:r>
              <a:rPr lang="en-CA" sz="1400" b="1" i="0">
                <a:effectLst/>
                <a:latin typeface="DM Sans" pitchFamily="2" charset="77"/>
              </a:rPr>
              <a:t>deployed more efficiently</a:t>
            </a:r>
            <a:r>
              <a:rPr lang="en-CA" sz="1400" b="0" i="0">
                <a:effectLst/>
                <a:latin typeface="DM Sans" pitchFamily="2" charset="77"/>
              </a:rPr>
              <a:t> rather than being locked in claims reserves.</a:t>
            </a:r>
          </a:p>
          <a:p>
            <a:pPr marL="298450" indent="-285750">
              <a:spcBef>
                <a:spcPts val="700"/>
              </a:spcBef>
              <a:buFont typeface="Arial" panose="020B0604020202020204" pitchFamily="34" charset="0"/>
              <a:buChar char="•"/>
            </a:pPr>
            <a:endParaRPr lang="en-US" sz="1400">
              <a:solidFill>
                <a:srgbClr val="000000"/>
              </a:solidFill>
              <a:latin typeface="DM Sans" pitchFamily="2" charset="77"/>
              <a:cs typeface="Arial"/>
            </a:endParaRPr>
          </a:p>
        </p:txBody>
      </p:sp>
      <p:sp>
        <p:nvSpPr>
          <p:cNvPr id="22" name="object 12">
            <a:extLst>
              <a:ext uri="{FF2B5EF4-FFF2-40B4-BE49-F238E27FC236}">
                <a16:creationId xmlns:a16="http://schemas.microsoft.com/office/drawing/2014/main" id="{2FD1A339-B25C-C975-9231-037911CB7FCB}"/>
              </a:ext>
            </a:extLst>
          </p:cNvPr>
          <p:cNvSpPr txBox="1"/>
          <p:nvPr/>
        </p:nvSpPr>
        <p:spPr>
          <a:xfrm>
            <a:off x="259378" y="2160029"/>
            <a:ext cx="5757236" cy="305212"/>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88900" rIns="0" bIns="0" rtlCol="0" anchor="t">
            <a:spAutoFit/>
          </a:bodyPr>
          <a:lstStyle/>
          <a:p>
            <a:pPr marL="12700">
              <a:spcBef>
                <a:spcPts val="700"/>
              </a:spcBef>
            </a:pPr>
            <a:r>
              <a:rPr lang="en-US" sz="1400" b="1">
                <a:solidFill>
                  <a:schemeClr val="bg1"/>
                </a:solidFill>
                <a:latin typeface="DM Sans" pitchFamily="2" charset="77"/>
                <a:cs typeface="Arial"/>
              </a:rPr>
              <a:t>Customized Payout Structure of Stronghold</a:t>
            </a:r>
          </a:p>
        </p:txBody>
      </p:sp>
      <p:sp>
        <p:nvSpPr>
          <p:cNvPr id="23" name="object 12">
            <a:extLst>
              <a:ext uri="{FF2B5EF4-FFF2-40B4-BE49-F238E27FC236}">
                <a16:creationId xmlns:a16="http://schemas.microsoft.com/office/drawing/2014/main" id="{FA4240A6-9050-741D-2AA2-3C589D2E58D9}"/>
              </a:ext>
            </a:extLst>
          </p:cNvPr>
          <p:cNvSpPr txBox="1"/>
          <p:nvPr/>
        </p:nvSpPr>
        <p:spPr>
          <a:xfrm>
            <a:off x="6198657" y="1445123"/>
            <a:ext cx="5757236" cy="3967753"/>
          </a:xfrm>
          <a:prstGeom prst="rect">
            <a:avLst/>
          </a:prstGeom>
        </p:spPr>
        <p:txBody>
          <a:bodyPr vert="horz" wrap="square" lIns="0" tIns="88900" rIns="0" bIns="0" rtlCol="0" anchor="t">
            <a:spAutoFit/>
          </a:bodyPr>
          <a:lstStyle/>
          <a:p>
            <a:pPr marL="12700">
              <a:spcBef>
                <a:spcPts val="700"/>
              </a:spcBef>
            </a:pPr>
            <a:r>
              <a:rPr lang="en-CA" sz="1400" b="1">
                <a:solidFill>
                  <a:srgbClr val="000000"/>
                </a:solidFill>
                <a:latin typeface="DM Sans" pitchFamily="2" charset="77"/>
                <a:cs typeface="Arial"/>
              </a:rPr>
              <a:t>Payout for Wind Farms:</a:t>
            </a:r>
          </a:p>
          <a:p>
            <a:pPr marL="285750" lvl="1" indent="-285750">
              <a:buFont typeface="Arial" panose="020B0604020202020204" pitchFamily="34" charset="0"/>
              <a:buChar char="•"/>
            </a:pPr>
            <a:r>
              <a:rPr lang="en-CA" sz="1400" b="1">
                <a:latin typeface="DM Sans" pitchFamily="2" charset="77"/>
              </a:rPr>
              <a:t>Trigger 1: Sustained Wind Speed ≥ 119 km/h (Category 1 Hurricane Equivalent):</a:t>
            </a:r>
            <a:r>
              <a:rPr lang="en-CA" sz="1400">
                <a:latin typeface="DM Sans" pitchFamily="2" charset="77"/>
              </a:rPr>
              <a:t> </a:t>
            </a:r>
            <a:r>
              <a:rPr lang="en-CA" sz="1400" b="1">
                <a:latin typeface="DM Sans" pitchFamily="2" charset="77"/>
              </a:rPr>
              <a:t>Payout Mechanism:</a:t>
            </a:r>
            <a:r>
              <a:rPr lang="en-CA" sz="1400">
                <a:latin typeface="DM Sans" pitchFamily="2" charset="77"/>
              </a:rPr>
              <a:t> Incremental Payout - A predefined initial payout amount is triggered upon reaching this threshold, acknowledging potential mechanical stress and minor damage even with turbine shutdown.</a:t>
            </a:r>
          </a:p>
          <a:p>
            <a:pPr marL="285750" lvl="1" indent="-285750">
              <a:buFont typeface="Arial" panose="020B0604020202020204" pitchFamily="34" charset="0"/>
              <a:buChar char="•"/>
            </a:pPr>
            <a:endParaRPr lang="en-CA" sz="1400">
              <a:latin typeface="DM Sans" pitchFamily="2" charset="77"/>
            </a:endParaRPr>
          </a:p>
          <a:p>
            <a:pPr marL="285750" lvl="1" indent="-285750">
              <a:buFont typeface="Arial" panose="020B0604020202020204" pitchFamily="34" charset="0"/>
              <a:buChar char="•"/>
            </a:pPr>
            <a:r>
              <a:rPr lang="en-CA" sz="1400" b="1">
                <a:latin typeface="DM Sans" pitchFamily="2" charset="77"/>
              </a:rPr>
              <a:t>Trigger 2: Sustained Wind Speed ≥ 130 km/h (Category 2 Hurricane Equivalent):</a:t>
            </a:r>
            <a:r>
              <a:rPr lang="en-CA" sz="1400">
                <a:latin typeface="DM Sans" pitchFamily="2" charset="77"/>
              </a:rPr>
              <a:t> </a:t>
            </a:r>
            <a:r>
              <a:rPr lang="en-CA" sz="1400" b="1">
                <a:latin typeface="DM Sans" pitchFamily="2" charset="77"/>
              </a:rPr>
              <a:t>Payout Mechanism:</a:t>
            </a:r>
            <a:r>
              <a:rPr lang="en-CA" sz="1400">
                <a:latin typeface="DM Sans" pitchFamily="2" charset="77"/>
              </a:rPr>
              <a:t> Incremental Payout - An additional predefined payout amount is added to the Trigger 1 payout, reflecting increased risk of blade damage and structural issues.</a:t>
            </a:r>
          </a:p>
          <a:p>
            <a:pPr marL="285750" lvl="1" indent="-285750">
              <a:buFont typeface="Arial" panose="020B0604020202020204" pitchFamily="34" charset="0"/>
              <a:buChar char="•"/>
            </a:pPr>
            <a:endParaRPr lang="en-CA" sz="1400">
              <a:latin typeface="DM Sans" pitchFamily="2" charset="77"/>
            </a:endParaRPr>
          </a:p>
          <a:p>
            <a:pPr marL="285750" lvl="1" indent="-285750">
              <a:buFont typeface="Arial" panose="020B0604020202020204" pitchFamily="34" charset="0"/>
              <a:buChar char="•"/>
            </a:pPr>
            <a:r>
              <a:rPr lang="en-CA" sz="1400" b="1">
                <a:latin typeface="DM Sans" pitchFamily="2" charset="77"/>
              </a:rPr>
              <a:t>Trigger 3: Sustained Wind Speed ≥ 154 km/h (Category 3 Major Hurricane Equivalent):</a:t>
            </a:r>
            <a:r>
              <a:rPr lang="en-CA" sz="1400">
                <a:latin typeface="DM Sans" pitchFamily="2" charset="77"/>
              </a:rPr>
              <a:t> </a:t>
            </a:r>
            <a:r>
              <a:rPr lang="en-CA" sz="1400" b="1">
                <a:latin typeface="DM Sans" pitchFamily="2" charset="77"/>
              </a:rPr>
              <a:t>Payout Mechanism:</a:t>
            </a:r>
            <a:r>
              <a:rPr lang="en-CA" sz="1400">
                <a:latin typeface="DM Sans" pitchFamily="2" charset="77"/>
              </a:rPr>
              <a:t> Layered Payout - A significant additional layer of coverage with a predefined payout amount is triggered, recognizing the high probability of substantial damage and prolonged downtime.</a:t>
            </a:r>
          </a:p>
        </p:txBody>
      </p:sp>
      <p:sp>
        <p:nvSpPr>
          <p:cNvPr id="26" name="object 12">
            <a:extLst>
              <a:ext uri="{FF2B5EF4-FFF2-40B4-BE49-F238E27FC236}">
                <a16:creationId xmlns:a16="http://schemas.microsoft.com/office/drawing/2014/main" id="{F4B431D1-B8FB-CBD7-41FD-8141C5235377}"/>
              </a:ext>
            </a:extLst>
          </p:cNvPr>
          <p:cNvSpPr txBox="1"/>
          <p:nvPr/>
        </p:nvSpPr>
        <p:spPr>
          <a:xfrm>
            <a:off x="259378" y="2479967"/>
            <a:ext cx="5757236" cy="3590727"/>
          </a:xfrm>
          <a:prstGeom prst="rect">
            <a:avLst/>
          </a:prstGeom>
        </p:spPr>
        <p:txBody>
          <a:bodyPr vert="horz" wrap="square" lIns="0" tIns="88900" rIns="0" bIns="0" rtlCol="0" anchor="t">
            <a:spAutoFit/>
          </a:bodyPr>
          <a:lstStyle/>
          <a:p>
            <a:pPr marL="12700">
              <a:spcBef>
                <a:spcPts val="700"/>
              </a:spcBef>
            </a:pPr>
            <a:r>
              <a:rPr lang="en-CA" sz="1400" b="1">
                <a:solidFill>
                  <a:srgbClr val="000000"/>
                </a:solidFill>
                <a:latin typeface="DM Sans" pitchFamily="2" charset="77"/>
                <a:cs typeface="Arial"/>
              </a:rPr>
              <a:t>Payout for Solar Farms:</a:t>
            </a:r>
          </a:p>
          <a:p>
            <a:pPr marL="298450" lvl="1" indent="-285750">
              <a:spcBef>
                <a:spcPts val="700"/>
              </a:spcBef>
              <a:buFont typeface="Arial" panose="020B0604020202020204" pitchFamily="34" charset="0"/>
              <a:buChar char="•"/>
            </a:pPr>
            <a:r>
              <a:rPr lang="en-CA" sz="1400" b="1">
                <a:latin typeface="DM Sans" pitchFamily="2" charset="77"/>
              </a:rPr>
              <a:t>Trigger 1: Maximum Hail Diameter ≥ 6.5 cm (CHS likely severe damage threshold):</a:t>
            </a:r>
            <a:r>
              <a:rPr lang="en-CA" sz="1400">
                <a:latin typeface="DM Sans" pitchFamily="2" charset="77"/>
              </a:rPr>
              <a:t> </a:t>
            </a:r>
            <a:r>
              <a:rPr lang="en-CA" sz="1400" b="1">
                <a:latin typeface="DM Sans" pitchFamily="2" charset="77"/>
              </a:rPr>
              <a:t>Payout Mechanism:</a:t>
            </a:r>
            <a:r>
              <a:rPr lang="en-CA" sz="1400">
                <a:latin typeface="DM Sans" pitchFamily="2" charset="77"/>
              </a:rPr>
              <a:t> Proportional Payout - The payout amount is proportional to the maximum recorded hail diameter exceeding 6.5 cm, up to a predefined limit. </a:t>
            </a:r>
          </a:p>
          <a:p>
            <a:pPr marL="298450" lvl="1" indent="-285750">
              <a:spcBef>
                <a:spcPts val="700"/>
              </a:spcBef>
              <a:buFont typeface="Arial" panose="020B0604020202020204" pitchFamily="34" charset="0"/>
              <a:buChar char="•"/>
            </a:pPr>
            <a:r>
              <a:rPr lang="en-CA" sz="1400" b="1">
                <a:latin typeface="DM Sans" pitchFamily="2" charset="77"/>
              </a:rPr>
              <a:t>Trigger 2: Maximum Hail Diameter ≥ 9.0 cm (CHS significant damage potential):</a:t>
            </a:r>
            <a:r>
              <a:rPr lang="en-CA" sz="1400">
                <a:latin typeface="DM Sans" pitchFamily="2" charset="77"/>
              </a:rPr>
              <a:t> </a:t>
            </a:r>
            <a:r>
              <a:rPr lang="en-CA" sz="1400" b="1">
                <a:latin typeface="DM Sans" pitchFamily="2" charset="77"/>
              </a:rPr>
              <a:t>Payout Mechanism:</a:t>
            </a:r>
            <a:r>
              <a:rPr lang="en-CA" sz="1400">
                <a:latin typeface="DM Sans" pitchFamily="2" charset="77"/>
              </a:rPr>
              <a:t> Incremental Payout - An additional predefined payout amount is added to the proportional payout from Trigger 1, recognizing the increased severity and potential for widespread damage.</a:t>
            </a:r>
          </a:p>
          <a:p>
            <a:pPr marL="298450" lvl="1" indent="-285750">
              <a:spcBef>
                <a:spcPts val="700"/>
              </a:spcBef>
              <a:buFont typeface="Arial" panose="020B0604020202020204" pitchFamily="34" charset="0"/>
              <a:buChar char="•"/>
            </a:pPr>
            <a:r>
              <a:rPr lang="en-CA" sz="1400" b="1">
                <a:latin typeface="DM Sans" pitchFamily="2" charset="77"/>
              </a:rPr>
              <a:t>Trigger 3: Maximum Hail Diameter ≥ 11.5 cm (CHS maximum classification):</a:t>
            </a:r>
            <a:r>
              <a:rPr lang="en-CA" sz="1400">
                <a:latin typeface="DM Sans" pitchFamily="2" charset="77"/>
              </a:rPr>
              <a:t> </a:t>
            </a:r>
            <a:r>
              <a:rPr lang="en-CA" sz="1400" b="1">
                <a:latin typeface="DM Sans" pitchFamily="2" charset="77"/>
              </a:rPr>
              <a:t>Payout Mechanism:</a:t>
            </a:r>
            <a:r>
              <a:rPr lang="en-CA" sz="1400">
                <a:latin typeface="DM Sans" pitchFamily="2" charset="77"/>
              </a:rPr>
              <a:t> Layered Payout - A final layer of coverage with a predefined payout amount is triggered, representing the highest level of hail impact and likely requiring significant repairs or replacements.</a:t>
            </a:r>
            <a:endParaRPr lang="en-CA" sz="1400" b="0" i="0">
              <a:effectLst/>
              <a:latin typeface="DM Sans" pitchFamily="2" charset="77"/>
            </a:endParaRPr>
          </a:p>
        </p:txBody>
      </p:sp>
      <p:sp>
        <p:nvSpPr>
          <p:cNvPr id="31" name="object 12">
            <a:extLst>
              <a:ext uri="{FF2B5EF4-FFF2-40B4-BE49-F238E27FC236}">
                <a16:creationId xmlns:a16="http://schemas.microsoft.com/office/drawing/2014/main" id="{8A4D69B1-6444-010F-B6FC-E8987E6CE79D}"/>
              </a:ext>
            </a:extLst>
          </p:cNvPr>
          <p:cNvSpPr txBox="1"/>
          <p:nvPr/>
        </p:nvSpPr>
        <p:spPr>
          <a:xfrm>
            <a:off x="6198657" y="1139911"/>
            <a:ext cx="5757236" cy="305212"/>
          </a:xfrm>
          <a:prstGeom prst="rect">
            <a:avLst/>
          </a:prstGeom>
          <a:solidFill>
            <a:schemeClr val="accent3">
              <a:lumMod val="50000"/>
            </a:schemeClr>
          </a:solidFill>
        </p:spPr>
        <p:style>
          <a:lnRef idx="0">
            <a:schemeClr val="accent6"/>
          </a:lnRef>
          <a:fillRef idx="3">
            <a:schemeClr val="accent6"/>
          </a:fillRef>
          <a:effectRef idx="3">
            <a:schemeClr val="accent6"/>
          </a:effectRef>
          <a:fontRef idx="minor">
            <a:schemeClr val="lt1"/>
          </a:fontRef>
        </p:style>
        <p:txBody>
          <a:bodyPr vert="horz" wrap="square" lIns="0" tIns="88900" rIns="0" bIns="0" rtlCol="0" anchor="t">
            <a:spAutoFit/>
          </a:bodyPr>
          <a:lstStyle/>
          <a:p>
            <a:pPr marL="12700">
              <a:spcBef>
                <a:spcPts val="700"/>
              </a:spcBef>
            </a:pPr>
            <a:r>
              <a:rPr lang="en-US" sz="1400" b="1">
                <a:solidFill>
                  <a:schemeClr val="bg1"/>
                </a:solidFill>
                <a:latin typeface="DM Sans" pitchFamily="2" charset="77"/>
                <a:cs typeface="Arial"/>
              </a:rPr>
              <a:t>Customized Payout Structure of Stronghold</a:t>
            </a:r>
          </a:p>
        </p:txBody>
      </p:sp>
      <p:sp>
        <p:nvSpPr>
          <p:cNvPr id="33" name="Rectangle 32">
            <a:extLst>
              <a:ext uri="{FF2B5EF4-FFF2-40B4-BE49-F238E27FC236}">
                <a16:creationId xmlns:a16="http://schemas.microsoft.com/office/drawing/2014/main" id="{E0F870CB-A992-79A5-7CC6-D966CA50E73B}"/>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39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A984-9DC4-7784-A79E-D0A4B3CCAC97}"/>
            </a:ext>
          </a:extLst>
        </p:cNvPr>
        <p:cNvGrpSpPr/>
        <p:nvPr/>
      </p:nvGrpSpPr>
      <p:grpSpPr>
        <a:xfrm>
          <a:off x="0" y="0"/>
          <a:ext cx="0" cy="0"/>
          <a:chOff x="0" y="0"/>
          <a:chExt cx="0" cy="0"/>
        </a:xfrm>
      </p:grpSpPr>
      <p:sp>
        <p:nvSpPr>
          <p:cNvPr id="3" name="object 12">
            <a:extLst>
              <a:ext uri="{FF2B5EF4-FFF2-40B4-BE49-F238E27FC236}">
                <a16:creationId xmlns:a16="http://schemas.microsoft.com/office/drawing/2014/main" id="{37D66F1B-024F-AF1B-97F1-E8AD87722635}"/>
              </a:ext>
            </a:extLst>
          </p:cNvPr>
          <p:cNvSpPr txBox="1"/>
          <p:nvPr/>
        </p:nvSpPr>
        <p:spPr>
          <a:xfrm>
            <a:off x="3078387" y="1128827"/>
            <a:ext cx="5757236" cy="520655"/>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88900" rIns="0" bIns="0" rtlCol="0" anchor="t">
            <a:spAutoFit/>
          </a:bodyPr>
          <a:lstStyle/>
          <a:p>
            <a:pPr marL="12700">
              <a:spcBef>
                <a:spcPts val="700"/>
              </a:spcBef>
            </a:pPr>
            <a:r>
              <a:rPr lang="en-CA" sz="1400" b="1">
                <a:latin typeface="DM Sans" pitchFamily="2" charset="77"/>
              </a:rPr>
              <a:t>Stronghold’s Parametric Insurance Advantages based on Potential Losses from Historical Data (example Hail)</a:t>
            </a:r>
          </a:p>
        </p:txBody>
      </p:sp>
      <p:sp>
        <p:nvSpPr>
          <p:cNvPr id="4" name="object 12">
            <a:extLst>
              <a:ext uri="{FF2B5EF4-FFF2-40B4-BE49-F238E27FC236}">
                <a16:creationId xmlns:a16="http://schemas.microsoft.com/office/drawing/2014/main" id="{FC964499-75D4-8FB6-6A3C-699CAB7448A8}"/>
              </a:ext>
            </a:extLst>
          </p:cNvPr>
          <p:cNvSpPr txBox="1"/>
          <p:nvPr/>
        </p:nvSpPr>
        <p:spPr>
          <a:xfrm>
            <a:off x="3078387" y="1649482"/>
            <a:ext cx="5757236" cy="1597873"/>
          </a:xfrm>
          <a:prstGeom prst="rect">
            <a:avLst/>
          </a:prstGeom>
        </p:spPr>
        <p:txBody>
          <a:bodyPr vert="horz" wrap="square" lIns="0" tIns="88900" rIns="0" bIns="0" rtlCol="0" anchor="t">
            <a:spAutoFit/>
          </a:bodyPr>
          <a:lstStyle/>
          <a:p>
            <a:pPr marL="12700" algn="just">
              <a:spcBef>
                <a:spcPts val="700"/>
              </a:spcBef>
            </a:pPr>
            <a:r>
              <a:rPr lang="en-CA" sz="1400">
                <a:latin typeface="DM Sans" pitchFamily="2" charset="77"/>
              </a:rPr>
              <a:t>For expected high-end losses from severe hail events (potentially in the range of $0.08 - $0.12 billion based on recent data), Stronghold's parametric insurance, linked to the objective and damage-correlated CatIQ Hail Scale, offers - rapid, transparent, and efficient mechanism to provide substantial financial support, mitigate the protection gap, and ensure quicker recovery for Quant Co.'s solar energy investments.</a:t>
            </a:r>
            <a:endParaRPr lang="en-CA" sz="1400" b="1">
              <a:latin typeface="DM Sans" pitchFamily="2" charset="77"/>
            </a:endParaRPr>
          </a:p>
        </p:txBody>
      </p:sp>
      <p:sp>
        <p:nvSpPr>
          <p:cNvPr id="5" name="object 12">
            <a:extLst>
              <a:ext uri="{FF2B5EF4-FFF2-40B4-BE49-F238E27FC236}">
                <a16:creationId xmlns:a16="http://schemas.microsoft.com/office/drawing/2014/main" id="{EC79AA8E-9329-1265-081A-ADFEB34149F5}"/>
              </a:ext>
            </a:extLst>
          </p:cNvPr>
          <p:cNvSpPr txBox="1"/>
          <p:nvPr/>
        </p:nvSpPr>
        <p:spPr>
          <a:xfrm>
            <a:off x="3078387" y="3643303"/>
            <a:ext cx="5757236" cy="520655"/>
          </a:xfrm>
          <a:prstGeom prst="rect">
            <a:avLst/>
          </a:prstGeom>
          <a:solidFill>
            <a:srgbClr val="A74F09"/>
          </a:solidFill>
        </p:spPr>
        <p:style>
          <a:lnRef idx="0">
            <a:schemeClr val="accent3"/>
          </a:lnRef>
          <a:fillRef idx="3">
            <a:schemeClr val="accent3"/>
          </a:fillRef>
          <a:effectRef idx="3">
            <a:schemeClr val="accent3"/>
          </a:effectRef>
          <a:fontRef idx="minor">
            <a:schemeClr val="lt1"/>
          </a:fontRef>
        </p:style>
        <p:txBody>
          <a:bodyPr vert="horz" wrap="square" lIns="0" tIns="88900" rIns="0" bIns="0" rtlCol="0" anchor="t">
            <a:spAutoFit/>
          </a:bodyPr>
          <a:lstStyle/>
          <a:p>
            <a:pPr marL="12700">
              <a:spcBef>
                <a:spcPts val="700"/>
              </a:spcBef>
            </a:pPr>
            <a:r>
              <a:rPr lang="en-CA" sz="1400" b="1">
                <a:latin typeface="DM Sans" pitchFamily="2" charset="77"/>
              </a:rPr>
              <a:t>Stronghold’s Parametric Insurance Advantages based on Potential Losses from Historical Data (example Fire)</a:t>
            </a:r>
          </a:p>
        </p:txBody>
      </p:sp>
      <p:sp>
        <p:nvSpPr>
          <p:cNvPr id="7" name="object 12">
            <a:extLst>
              <a:ext uri="{FF2B5EF4-FFF2-40B4-BE49-F238E27FC236}">
                <a16:creationId xmlns:a16="http://schemas.microsoft.com/office/drawing/2014/main" id="{A5EE7891-8A95-EFFF-A002-FC7D5BE712D3}"/>
              </a:ext>
            </a:extLst>
          </p:cNvPr>
          <p:cNvSpPr txBox="1"/>
          <p:nvPr/>
        </p:nvSpPr>
        <p:spPr>
          <a:xfrm>
            <a:off x="3078387" y="4163958"/>
            <a:ext cx="5757236" cy="2118529"/>
          </a:xfrm>
          <a:prstGeom prst="rect">
            <a:avLst/>
          </a:prstGeom>
        </p:spPr>
        <p:txBody>
          <a:bodyPr vert="horz" wrap="square" lIns="0" tIns="88900" rIns="0" bIns="0" rtlCol="0" anchor="t">
            <a:spAutoFit/>
          </a:bodyPr>
          <a:lstStyle/>
          <a:p>
            <a:pPr marL="12700" algn="just">
              <a:spcBef>
                <a:spcPts val="700"/>
              </a:spcBef>
            </a:pPr>
            <a:r>
              <a:rPr lang="en-CA" sz="1400">
                <a:latin typeface="DM Sans" pitchFamily="2" charset="77"/>
                <a:cs typeface="Arial" panose="020B0604020202020204" pitchFamily="34" charset="0"/>
              </a:rPr>
              <a:t>The Fire_11 event in 2024 resulted in a very substantial loss of </a:t>
            </a:r>
            <a:r>
              <a:rPr lang="en-CA" sz="1400" b="1">
                <a:latin typeface="DM Sans" pitchFamily="2" charset="77"/>
                <a:cs typeface="Arial" panose="020B0604020202020204" pitchFamily="34" charset="0"/>
              </a:rPr>
              <a:t>$1.44105 billion</a:t>
            </a:r>
            <a:r>
              <a:rPr lang="en-CA" sz="1400">
                <a:latin typeface="DM Sans" pitchFamily="2" charset="77"/>
                <a:cs typeface="Arial" panose="020B0604020202020204" pitchFamily="34" charset="0"/>
              </a:rPr>
              <a:t> with a massive area burned (173,928 hectares). This highlights the potential for extreme financial damage from wildfires.</a:t>
            </a:r>
            <a:endParaRPr lang="en-CA" sz="1400" b="1">
              <a:latin typeface="DM Sans" pitchFamily="2" charset="77"/>
              <a:cs typeface="Arial" panose="020B0604020202020204" pitchFamily="34" charset="0"/>
            </a:endParaRPr>
          </a:p>
          <a:p>
            <a:pPr marL="12700" algn="just">
              <a:spcBef>
                <a:spcPts val="700"/>
              </a:spcBef>
            </a:pPr>
            <a:r>
              <a:rPr lang="en-CA" sz="1400">
                <a:latin typeface="DM Sans" pitchFamily="2" charset="77"/>
                <a:cs typeface="Arial" panose="020B0604020202020204" pitchFamily="34" charset="0"/>
              </a:rPr>
              <a:t>A hybrid approach incorporating parametric triggers based on fire proximity or regional burn area for rapid initial payouts and operational disruption coverage, combined with traditional indemnity for physical damage, could provide a comprehensive and effective risk transfer solution for Quant Co.'s renewable energy assets in fire-prone regions.</a:t>
            </a:r>
            <a:endParaRPr lang="en-CA" sz="1400" b="1">
              <a:latin typeface="DM Sans" pitchFamily="2" charset="77"/>
              <a:cs typeface="Arial" panose="020B0604020202020204" pitchFamily="34" charset="0"/>
            </a:endParaRPr>
          </a:p>
        </p:txBody>
      </p:sp>
      <p:sp>
        <p:nvSpPr>
          <p:cNvPr id="8" name="object 8">
            <a:extLst>
              <a:ext uri="{FF2B5EF4-FFF2-40B4-BE49-F238E27FC236}">
                <a16:creationId xmlns:a16="http://schemas.microsoft.com/office/drawing/2014/main" id="{D143B9CD-CF3D-3372-E7CC-7E0E29FB5129}"/>
              </a:ext>
            </a:extLst>
          </p:cNvPr>
          <p:cNvSpPr txBox="1">
            <a:spLocks noGrp="1"/>
          </p:cNvSpPr>
          <p:nvPr>
            <p:ph type="title"/>
          </p:nvPr>
        </p:nvSpPr>
        <p:spPr>
          <a:xfrm>
            <a:off x="222722" y="187189"/>
            <a:ext cx="12418086" cy="397545"/>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Advantages of Parametric Insurance based on past CAT Events</a:t>
            </a:r>
            <a:r>
              <a:rPr lang="en-US" sz="2500" u="none"/>
              <a:t>	</a:t>
            </a:r>
          </a:p>
        </p:txBody>
      </p:sp>
      <p:pic>
        <p:nvPicPr>
          <p:cNvPr id="9" name="Picture 8" descr="Dotted Line PNGs for Free Download">
            <a:extLst>
              <a:ext uri="{FF2B5EF4-FFF2-40B4-BE49-F238E27FC236}">
                <a16:creationId xmlns:a16="http://schemas.microsoft.com/office/drawing/2014/main" id="{3B55F65B-4E14-1F31-049E-F427B30B9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3458" y="-104197"/>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5">
            <a:extLst>
              <a:ext uri="{FF2B5EF4-FFF2-40B4-BE49-F238E27FC236}">
                <a16:creationId xmlns:a16="http://schemas.microsoft.com/office/drawing/2014/main" id="{EDCAE1A3-069D-D770-0903-CFF964278AF3}"/>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23</a:t>
            </a:fld>
            <a:endParaRPr lang="en-CA" sz="1200" spc="-25"/>
          </a:p>
        </p:txBody>
      </p:sp>
      <p:sp>
        <p:nvSpPr>
          <p:cNvPr id="12" name="Rectangle 11">
            <a:extLst>
              <a:ext uri="{FF2B5EF4-FFF2-40B4-BE49-F238E27FC236}">
                <a16:creationId xmlns:a16="http://schemas.microsoft.com/office/drawing/2014/main" id="{F2C37D85-0862-BBA3-4938-300E5FF2925F}"/>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A7E91-6B7B-8F54-FB05-D145C2D858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037F0D3-4BF1-4D75-920C-37D0E8C5FBB2}"/>
              </a:ext>
            </a:extLst>
          </p:cNvPr>
          <p:cNvSpPr txBox="1">
            <a:spLocks noGrp="1"/>
          </p:cNvSpPr>
          <p:nvPr>
            <p:ph type="title"/>
          </p:nvPr>
        </p:nvSpPr>
        <p:spPr>
          <a:xfrm>
            <a:off x="1031882" y="3546736"/>
            <a:ext cx="10444709" cy="505267"/>
          </a:xfrm>
          <a:prstGeom prst="rect">
            <a:avLst/>
          </a:prstGeom>
        </p:spPr>
        <p:txBody>
          <a:bodyPr vert="horz" wrap="square" lIns="0" tIns="12700" rIns="0" bIns="0" rtlCol="0" anchor="t">
            <a:spAutoFit/>
          </a:bodyPr>
          <a:lstStyle/>
          <a:p>
            <a:pPr marL="12700">
              <a:spcBef>
                <a:spcPts val="100"/>
              </a:spcBef>
            </a:pPr>
            <a:r>
              <a:rPr lang="en-CA" sz="3200" u="none">
                <a:solidFill>
                  <a:schemeClr val="bg1"/>
                </a:solidFill>
                <a:latin typeface="DM Sans" pitchFamily="2" charset="77"/>
              </a:rPr>
              <a:t>Overall Recommendations &amp; Risk Mitigation</a:t>
            </a:r>
            <a:endParaRPr lang="en-US" sz="3500" u="none">
              <a:solidFill>
                <a:schemeClr val="bg1"/>
              </a:solidFill>
              <a:latin typeface="DM Sans" pitchFamily="2" charset="77"/>
            </a:endParaRPr>
          </a:p>
        </p:txBody>
      </p:sp>
      <p:sp>
        <p:nvSpPr>
          <p:cNvPr id="4" name="Oval 3">
            <a:extLst>
              <a:ext uri="{FF2B5EF4-FFF2-40B4-BE49-F238E27FC236}">
                <a16:creationId xmlns:a16="http://schemas.microsoft.com/office/drawing/2014/main" id="{F0089681-3DBA-E9AD-7846-2AFDB8844B15}"/>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8A27382-7053-5649-C231-5B530E024EB0}"/>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F8446D2-6858-CE8D-D19C-713D7635D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
        <p:nvSpPr>
          <p:cNvPr id="7" name="object 12">
            <a:extLst>
              <a:ext uri="{FF2B5EF4-FFF2-40B4-BE49-F238E27FC236}">
                <a16:creationId xmlns:a16="http://schemas.microsoft.com/office/drawing/2014/main" id="{EDFB19C2-C933-FD65-43D1-0DF1CB90F3F1}"/>
              </a:ext>
            </a:extLst>
          </p:cNvPr>
          <p:cNvSpPr txBox="1"/>
          <p:nvPr/>
        </p:nvSpPr>
        <p:spPr>
          <a:xfrm>
            <a:off x="1031882" y="4353875"/>
            <a:ext cx="11627730" cy="259045"/>
          </a:xfrm>
          <a:prstGeom prst="rect">
            <a:avLst/>
          </a:prstGeom>
        </p:spPr>
        <p:txBody>
          <a:bodyPr vert="horz" wrap="square" lIns="0" tIns="12700" rIns="0" bIns="0" rtlCol="0">
            <a:spAutoFit/>
          </a:bodyPr>
          <a:lstStyle/>
          <a:p>
            <a:pPr marL="12700" marR="5080">
              <a:lnSpc>
                <a:spcPct val="100000"/>
              </a:lnSpc>
              <a:spcBef>
                <a:spcPts val="100"/>
              </a:spcBef>
            </a:pPr>
            <a:r>
              <a:rPr lang="en-CA" sz="1600" b="0" i="1" u="none" strike="noStrike">
                <a:solidFill>
                  <a:schemeClr val="bg1"/>
                </a:solidFill>
                <a:effectLst/>
                <a:latin typeface="DM Sans" pitchFamily="2" charset="77"/>
              </a:rPr>
              <a:t>Short Term &amp; Long Term</a:t>
            </a:r>
            <a:endParaRPr lang="en-US" sz="1400" i="1">
              <a:solidFill>
                <a:schemeClr val="bg1"/>
              </a:solidFill>
              <a:latin typeface="DM Sans" pitchFamily="2" charset="77"/>
              <a:cs typeface="Arial"/>
            </a:endParaRPr>
          </a:p>
        </p:txBody>
      </p:sp>
      <p:sp>
        <p:nvSpPr>
          <p:cNvPr id="9" name="object 25">
            <a:extLst>
              <a:ext uri="{FF2B5EF4-FFF2-40B4-BE49-F238E27FC236}">
                <a16:creationId xmlns:a16="http://schemas.microsoft.com/office/drawing/2014/main" id="{43D1A820-970F-2A48-2738-05B6AF5265EB}"/>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24</a:t>
            </a:fld>
            <a:endParaRPr lang="en-CA" sz="1200" spc="-25"/>
          </a:p>
        </p:txBody>
      </p:sp>
    </p:spTree>
    <p:extLst>
      <p:ext uri="{BB962C8B-B14F-4D97-AF65-F5344CB8AC3E}">
        <p14:creationId xmlns:p14="http://schemas.microsoft.com/office/powerpoint/2010/main" val="2591833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8E11A-FB48-BB62-053D-25C8E4F2A581}"/>
            </a:ext>
          </a:extLst>
        </p:cNvPr>
        <p:cNvGrpSpPr/>
        <p:nvPr/>
      </p:nvGrpSpPr>
      <p:grpSpPr>
        <a:xfrm>
          <a:off x="0" y="0"/>
          <a:ext cx="0" cy="0"/>
          <a:chOff x="0" y="0"/>
          <a:chExt cx="0" cy="0"/>
        </a:xfrm>
      </p:grpSpPr>
      <p:sp>
        <p:nvSpPr>
          <p:cNvPr id="4" name="object 8">
            <a:extLst>
              <a:ext uri="{FF2B5EF4-FFF2-40B4-BE49-F238E27FC236}">
                <a16:creationId xmlns:a16="http://schemas.microsoft.com/office/drawing/2014/main" id="{711F9C49-5926-0321-F20C-126372828437}"/>
              </a:ext>
            </a:extLst>
          </p:cNvPr>
          <p:cNvSpPr txBox="1">
            <a:spLocks noGrp="1"/>
          </p:cNvSpPr>
          <p:nvPr>
            <p:ph type="title"/>
          </p:nvPr>
        </p:nvSpPr>
        <p:spPr>
          <a:xfrm>
            <a:off x="222722" y="187189"/>
            <a:ext cx="12418086" cy="397545"/>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Short-Term Recommendations</a:t>
            </a:r>
            <a:r>
              <a:rPr lang="en-US" sz="2500" u="none"/>
              <a:t>	</a:t>
            </a:r>
          </a:p>
        </p:txBody>
      </p:sp>
      <p:pic>
        <p:nvPicPr>
          <p:cNvPr id="6" name="Picture 5" descr="Dotted Line PNGs for Free Download">
            <a:extLst>
              <a:ext uri="{FF2B5EF4-FFF2-40B4-BE49-F238E27FC236}">
                <a16:creationId xmlns:a16="http://schemas.microsoft.com/office/drawing/2014/main" id="{760EB944-366A-D4C9-189C-C48B75DB7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62"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tted Line PNGs for Free Download">
            <a:extLst>
              <a:ext uri="{FF2B5EF4-FFF2-40B4-BE49-F238E27FC236}">
                <a16:creationId xmlns:a16="http://schemas.microsoft.com/office/drawing/2014/main" id="{A1D5F05E-3641-3517-C869-F5F0764BC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40"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FFB2911D-E4F4-C03F-F3CA-26ED2ACAB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1432" y="-7038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object 4">
            <a:extLst>
              <a:ext uri="{FF2B5EF4-FFF2-40B4-BE49-F238E27FC236}">
                <a16:creationId xmlns:a16="http://schemas.microsoft.com/office/drawing/2014/main" id="{C8BA7895-7E55-12A6-764A-731405BF5C1A}"/>
              </a:ext>
            </a:extLst>
          </p:cNvPr>
          <p:cNvPicPr/>
          <p:nvPr/>
        </p:nvPicPr>
        <p:blipFill>
          <a:blip r:embed="rId3" cstate="print">
            <a:duotone>
              <a:prstClr val="black"/>
              <a:schemeClr val="accent3">
                <a:tint val="45000"/>
                <a:satMod val="400000"/>
              </a:schemeClr>
            </a:duotone>
          </a:blip>
          <a:stretch>
            <a:fillRect/>
          </a:stretch>
        </p:blipFill>
        <p:spPr>
          <a:xfrm>
            <a:off x="2151653" y="2850519"/>
            <a:ext cx="245364" cy="245364"/>
          </a:xfrm>
          <a:prstGeom prst="rect">
            <a:avLst/>
          </a:prstGeom>
        </p:spPr>
      </p:pic>
      <p:sp>
        <p:nvSpPr>
          <p:cNvPr id="12" name="object 12">
            <a:extLst>
              <a:ext uri="{FF2B5EF4-FFF2-40B4-BE49-F238E27FC236}">
                <a16:creationId xmlns:a16="http://schemas.microsoft.com/office/drawing/2014/main" id="{13E187B3-6CD3-0EE2-5054-1E61421983F8}"/>
              </a:ext>
            </a:extLst>
          </p:cNvPr>
          <p:cNvSpPr txBox="1"/>
          <p:nvPr/>
        </p:nvSpPr>
        <p:spPr>
          <a:xfrm>
            <a:off x="2641809" y="2727179"/>
            <a:ext cx="9100425" cy="443711"/>
          </a:xfrm>
          <a:prstGeom prst="rect">
            <a:avLst/>
          </a:prstGeom>
        </p:spPr>
        <p:txBody>
          <a:bodyPr vert="horz" wrap="square" lIns="0" tIns="12700" rIns="0" bIns="0" rtlCol="0">
            <a:spAutoFit/>
          </a:bodyPr>
          <a:lstStyle/>
          <a:p>
            <a:pPr marL="12700" marR="5080">
              <a:lnSpc>
                <a:spcPct val="100000"/>
              </a:lnSpc>
              <a:spcBef>
                <a:spcPts val="100"/>
              </a:spcBef>
            </a:pPr>
            <a:r>
              <a:rPr lang="en-US" sz="1400">
                <a:latin typeface="DM Sans" pitchFamily="2" charset="0"/>
                <a:cs typeface="Arial"/>
              </a:rPr>
              <a:t>Supportive Polices in MB &amp; SK such as MB’s Clean Energy Strategy, govt. supported investments, Indigenous loan guarantee program (help obtain funds for Quant Co.)</a:t>
            </a:r>
          </a:p>
        </p:txBody>
      </p:sp>
      <p:pic>
        <p:nvPicPr>
          <p:cNvPr id="14" name="object 15">
            <a:extLst>
              <a:ext uri="{FF2B5EF4-FFF2-40B4-BE49-F238E27FC236}">
                <a16:creationId xmlns:a16="http://schemas.microsoft.com/office/drawing/2014/main" id="{30DE93FD-13F6-9F82-5FE9-364BF18D16B8}"/>
              </a:ext>
            </a:extLst>
          </p:cNvPr>
          <p:cNvPicPr/>
          <p:nvPr/>
        </p:nvPicPr>
        <p:blipFill>
          <a:blip r:embed="rId4" cstate="print">
            <a:duotone>
              <a:prstClr val="black"/>
              <a:schemeClr val="accent3">
                <a:tint val="45000"/>
                <a:satMod val="400000"/>
              </a:schemeClr>
            </a:duotone>
          </a:blip>
          <a:stretch>
            <a:fillRect/>
          </a:stretch>
        </p:blipFill>
        <p:spPr>
          <a:xfrm>
            <a:off x="2151653" y="4589575"/>
            <a:ext cx="245364" cy="245364"/>
          </a:xfrm>
          <a:prstGeom prst="rect">
            <a:avLst/>
          </a:prstGeom>
        </p:spPr>
      </p:pic>
      <p:pic>
        <p:nvPicPr>
          <p:cNvPr id="17" name="object 4">
            <a:extLst>
              <a:ext uri="{FF2B5EF4-FFF2-40B4-BE49-F238E27FC236}">
                <a16:creationId xmlns:a16="http://schemas.microsoft.com/office/drawing/2014/main" id="{8A1A7EA4-0DF2-4D5A-9B96-5403A4F4D80F}"/>
              </a:ext>
            </a:extLst>
          </p:cNvPr>
          <p:cNvPicPr/>
          <p:nvPr/>
        </p:nvPicPr>
        <p:blipFill>
          <a:blip r:embed="rId3" cstate="print">
            <a:duotone>
              <a:prstClr val="black"/>
              <a:schemeClr val="accent3">
                <a:tint val="45000"/>
                <a:satMod val="400000"/>
              </a:schemeClr>
            </a:duotone>
          </a:blip>
          <a:stretch>
            <a:fillRect/>
          </a:stretch>
        </p:blipFill>
        <p:spPr>
          <a:xfrm>
            <a:off x="2151653" y="3627403"/>
            <a:ext cx="245364" cy="245364"/>
          </a:xfrm>
          <a:prstGeom prst="rect">
            <a:avLst/>
          </a:prstGeom>
        </p:spPr>
      </p:pic>
      <p:sp>
        <p:nvSpPr>
          <p:cNvPr id="18" name="object 12">
            <a:extLst>
              <a:ext uri="{FF2B5EF4-FFF2-40B4-BE49-F238E27FC236}">
                <a16:creationId xmlns:a16="http://schemas.microsoft.com/office/drawing/2014/main" id="{58E5D8B4-AD0C-6A9C-670D-A49B5263B96D}"/>
              </a:ext>
            </a:extLst>
          </p:cNvPr>
          <p:cNvSpPr txBox="1"/>
          <p:nvPr/>
        </p:nvSpPr>
        <p:spPr>
          <a:xfrm>
            <a:off x="2641810" y="3447207"/>
            <a:ext cx="9285703" cy="659155"/>
          </a:xfrm>
          <a:prstGeom prst="rect">
            <a:avLst/>
          </a:prstGeom>
        </p:spPr>
        <p:txBody>
          <a:bodyPr vert="horz" wrap="square" lIns="0" tIns="12700" rIns="0" bIns="0" rtlCol="0">
            <a:spAutoFit/>
          </a:bodyPr>
          <a:lstStyle/>
          <a:p>
            <a:pPr marL="12700" marR="5080">
              <a:lnSpc>
                <a:spcPct val="100000"/>
              </a:lnSpc>
              <a:spcBef>
                <a:spcPts val="100"/>
              </a:spcBef>
            </a:pPr>
            <a:r>
              <a:rPr lang="en-US" sz="1400">
                <a:latin typeface="DM Sans" pitchFamily="2" charset="0"/>
                <a:cs typeface="Arial"/>
              </a:rPr>
              <a:t>MB &amp; Maritimes heavily rely on RE (97% electricity generated from solar &amp; wind) implying a profitable market. Enter market through potential partnerships or set up in-house projects. Operating costs are minimal, and capital costs are predicted to decrease over time until 2040. </a:t>
            </a:r>
          </a:p>
        </p:txBody>
      </p:sp>
      <p:sp>
        <p:nvSpPr>
          <p:cNvPr id="22" name="object 7">
            <a:extLst>
              <a:ext uri="{FF2B5EF4-FFF2-40B4-BE49-F238E27FC236}">
                <a16:creationId xmlns:a16="http://schemas.microsoft.com/office/drawing/2014/main" id="{14144099-E370-9250-D24C-9D3DF6A2EF0B}"/>
              </a:ext>
            </a:extLst>
          </p:cNvPr>
          <p:cNvSpPr txBox="1"/>
          <p:nvPr/>
        </p:nvSpPr>
        <p:spPr>
          <a:xfrm>
            <a:off x="264487" y="2850519"/>
            <a:ext cx="1668965" cy="2400657"/>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p:txBody>
      </p:sp>
      <p:sp>
        <p:nvSpPr>
          <p:cNvPr id="26" name="object 12">
            <a:extLst>
              <a:ext uri="{FF2B5EF4-FFF2-40B4-BE49-F238E27FC236}">
                <a16:creationId xmlns:a16="http://schemas.microsoft.com/office/drawing/2014/main" id="{39C845E4-4B69-9A90-48DF-5072C0637D4A}"/>
              </a:ext>
            </a:extLst>
          </p:cNvPr>
          <p:cNvSpPr txBox="1"/>
          <p:nvPr/>
        </p:nvSpPr>
        <p:spPr>
          <a:xfrm>
            <a:off x="2641809" y="4382680"/>
            <a:ext cx="9084450" cy="874598"/>
          </a:xfrm>
          <a:prstGeom prst="rect">
            <a:avLst/>
          </a:prstGeom>
        </p:spPr>
        <p:txBody>
          <a:bodyPr vert="horz" wrap="square" lIns="0" tIns="12700" rIns="0" bIns="0" rtlCol="0">
            <a:spAutoFit/>
          </a:bodyPr>
          <a:lstStyle/>
          <a:p>
            <a:pPr algn="just" rtl="0">
              <a:buNone/>
            </a:pPr>
            <a:r>
              <a:rPr lang="en-CA" sz="1400" i="0" u="none" strike="noStrike">
                <a:solidFill>
                  <a:srgbClr val="000000"/>
                </a:solidFill>
                <a:effectLst/>
                <a:latin typeface="DM Sans" pitchFamily="2" charset="77"/>
              </a:rPr>
              <a:t>Start with a pilot project </a:t>
            </a:r>
            <a:r>
              <a:rPr lang="en-CA" sz="1400" b="1" i="0" u="none" strike="noStrike">
                <a:solidFill>
                  <a:srgbClr val="000000"/>
                </a:solidFill>
                <a:effectLst/>
                <a:latin typeface="DM Sans" pitchFamily="2" charset="77"/>
              </a:rPr>
              <a:t>(5–10 MW):</a:t>
            </a:r>
            <a:r>
              <a:rPr lang="en-CA" sz="1400" i="0" u="none" strike="noStrike">
                <a:solidFill>
                  <a:srgbClr val="000000"/>
                </a:solidFill>
                <a:effectLst/>
                <a:latin typeface="DM Sans" pitchFamily="2" charset="77"/>
              </a:rPr>
              <a:t> Estimated capital requirement = </a:t>
            </a:r>
            <a:r>
              <a:rPr lang="en-CA" sz="1400" b="1" i="0" u="none" strike="noStrike">
                <a:solidFill>
                  <a:srgbClr val="000000"/>
                </a:solidFill>
                <a:effectLst/>
                <a:latin typeface="DM Sans" pitchFamily="2" charset="77"/>
              </a:rPr>
              <a:t>CAD4.5M–CAD10.5M</a:t>
            </a:r>
            <a:endParaRPr lang="en-CA" sz="1400" b="1">
              <a:effectLst/>
              <a:latin typeface="DM Sans" pitchFamily="2" charset="77"/>
            </a:endParaRPr>
          </a:p>
          <a:p>
            <a:pPr algn="just" rtl="0">
              <a:buNone/>
            </a:pPr>
            <a:r>
              <a:rPr lang="en-CA" sz="1400" i="0" u="none" strike="noStrike">
                <a:solidFill>
                  <a:srgbClr val="000000"/>
                </a:solidFill>
                <a:effectLst/>
                <a:latin typeface="DM Sans" pitchFamily="2" charset="77"/>
              </a:rPr>
              <a:t>As shown in Canada’s Energy Future 2018 projections, solar capital costs are declining </a:t>
            </a:r>
            <a:r>
              <a:rPr lang="en-CA" sz="1400" b="1" i="0" u="none" strike="noStrike">
                <a:solidFill>
                  <a:srgbClr val="000000"/>
                </a:solidFill>
                <a:effectLst/>
                <a:latin typeface="DM Sans" pitchFamily="2" charset="77"/>
              </a:rPr>
              <a:t>to CAD650–1100/kW</a:t>
            </a:r>
            <a:r>
              <a:rPr lang="en-CA" sz="1400" i="0" u="none" strike="noStrike">
                <a:solidFill>
                  <a:srgbClr val="000000"/>
                </a:solidFill>
                <a:effectLst/>
                <a:latin typeface="DM Sans" pitchFamily="2" charset="77"/>
              </a:rPr>
              <a:t> by 2040. Quant Co. , as a legacy oil &amp; gas company, likely has </a:t>
            </a:r>
            <a:r>
              <a:rPr lang="en-CA" sz="1400" b="1" i="0" u="none" strike="noStrike">
                <a:solidFill>
                  <a:srgbClr val="000000"/>
                </a:solidFill>
                <a:effectLst/>
                <a:latin typeface="DM Sans" pitchFamily="2" charset="77"/>
              </a:rPr>
              <a:t>substantial revenue reserves &amp; borrowing capacity.</a:t>
            </a:r>
            <a:endParaRPr lang="en-US" sz="1400" b="1">
              <a:latin typeface="DM Sans" pitchFamily="2" charset="0"/>
              <a:cs typeface="Arial"/>
            </a:endParaRPr>
          </a:p>
        </p:txBody>
      </p:sp>
      <p:sp>
        <p:nvSpPr>
          <p:cNvPr id="28" name="object 12">
            <a:extLst>
              <a:ext uri="{FF2B5EF4-FFF2-40B4-BE49-F238E27FC236}">
                <a16:creationId xmlns:a16="http://schemas.microsoft.com/office/drawing/2014/main" id="{8EF15C2B-9C79-D7D0-D649-F252A92B069D}"/>
              </a:ext>
            </a:extLst>
          </p:cNvPr>
          <p:cNvSpPr txBox="1"/>
          <p:nvPr/>
        </p:nvSpPr>
        <p:spPr>
          <a:xfrm>
            <a:off x="2641809" y="5407717"/>
            <a:ext cx="6953296" cy="443711"/>
          </a:xfrm>
          <a:prstGeom prst="rect">
            <a:avLst/>
          </a:prstGeom>
        </p:spPr>
        <p:txBody>
          <a:bodyPr vert="horz" wrap="square" lIns="0" tIns="12700" rIns="0" bIns="0" rtlCol="0">
            <a:spAutoFit/>
          </a:bodyPr>
          <a:lstStyle/>
          <a:p>
            <a:pPr algn="just" rtl="0">
              <a:buNone/>
            </a:pPr>
            <a:r>
              <a:rPr lang="en-US" sz="1400" b="1">
                <a:latin typeface="DM Sans" pitchFamily="2" charset="0"/>
                <a:cs typeface="Arial"/>
              </a:rPr>
              <a:t>Apply fire-safe zoning and spacing around wind farms (NS, NB, PEI) </a:t>
            </a:r>
          </a:p>
          <a:p>
            <a:pPr algn="just" rtl="0">
              <a:buNone/>
            </a:pPr>
            <a:r>
              <a:rPr lang="en-US" sz="1400" b="1">
                <a:latin typeface="DM Sans" pitchFamily="2" charset="0"/>
                <a:cs typeface="Arial"/>
              </a:rPr>
              <a:t>Set up emergency response protocols and local maintenance partnerships</a:t>
            </a:r>
          </a:p>
        </p:txBody>
      </p:sp>
      <p:sp>
        <p:nvSpPr>
          <p:cNvPr id="30" name="object 7">
            <a:extLst>
              <a:ext uri="{FF2B5EF4-FFF2-40B4-BE49-F238E27FC236}">
                <a16:creationId xmlns:a16="http://schemas.microsoft.com/office/drawing/2014/main" id="{B63232F1-9895-554B-2541-8A09002C7616}"/>
              </a:ext>
            </a:extLst>
          </p:cNvPr>
          <p:cNvSpPr txBox="1"/>
          <p:nvPr/>
        </p:nvSpPr>
        <p:spPr>
          <a:xfrm>
            <a:off x="264489" y="5407717"/>
            <a:ext cx="1668965" cy="430887"/>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0" rIns="0" bIns="0" rtlCol="0">
            <a:spAutoFit/>
          </a:bodyPr>
          <a:lstStyle/>
          <a:p>
            <a:pPr>
              <a:lnSpc>
                <a:spcPct val="100000"/>
              </a:lnSpc>
            </a:pPr>
            <a:endParaRPr lang="en-CA" sz="1200">
              <a:latin typeface="Times New Roman"/>
              <a:cs typeface="Times New Roman"/>
            </a:endParaRPr>
          </a:p>
          <a:p>
            <a:pPr marL="45720">
              <a:lnSpc>
                <a:spcPct val="100000"/>
              </a:lnSpc>
            </a:pPr>
            <a:r>
              <a:rPr lang="en-CA" sz="1600" b="1" spc="-10">
                <a:solidFill>
                  <a:srgbClr val="FFFFFF"/>
                </a:solidFill>
                <a:latin typeface="DM Sans" pitchFamily="2" charset="0"/>
                <a:cs typeface="Arial"/>
              </a:rPr>
              <a:t>Risk Mitigation</a:t>
            </a:r>
            <a:endParaRPr lang="en-CA" sz="4800">
              <a:latin typeface="DM Sans" pitchFamily="2" charset="0"/>
              <a:cs typeface="Arial"/>
            </a:endParaRPr>
          </a:p>
        </p:txBody>
      </p:sp>
      <p:pic>
        <p:nvPicPr>
          <p:cNvPr id="31" name="object 15">
            <a:extLst>
              <a:ext uri="{FF2B5EF4-FFF2-40B4-BE49-F238E27FC236}">
                <a16:creationId xmlns:a16="http://schemas.microsoft.com/office/drawing/2014/main" id="{F344260C-7BC5-9E00-7F4C-FDE9A8E9DC03}"/>
              </a:ext>
            </a:extLst>
          </p:cNvPr>
          <p:cNvPicPr/>
          <p:nvPr/>
        </p:nvPicPr>
        <p:blipFill>
          <a:blip r:embed="rId4" cstate="print">
            <a:duotone>
              <a:prstClr val="black"/>
              <a:schemeClr val="accent6">
                <a:tint val="45000"/>
                <a:satMod val="400000"/>
              </a:schemeClr>
            </a:duotone>
          </a:blip>
          <a:stretch>
            <a:fillRect/>
          </a:stretch>
        </p:blipFill>
        <p:spPr>
          <a:xfrm>
            <a:off x="2164949" y="5553472"/>
            <a:ext cx="245364" cy="245364"/>
          </a:xfrm>
          <a:prstGeom prst="rect">
            <a:avLst/>
          </a:prstGeom>
        </p:spPr>
      </p:pic>
      <p:sp>
        <p:nvSpPr>
          <p:cNvPr id="35" name="object 12">
            <a:extLst>
              <a:ext uri="{FF2B5EF4-FFF2-40B4-BE49-F238E27FC236}">
                <a16:creationId xmlns:a16="http://schemas.microsoft.com/office/drawing/2014/main" id="{5E97F8EF-1793-600F-540E-E706E2616B30}"/>
              </a:ext>
            </a:extLst>
          </p:cNvPr>
          <p:cNvSpPr txBox="1"/>
          <p:nvPr/>
        </p:nvSpPr>
        <p:spPr>
          <a:xfrm>
            <a:off x="264487" y="767290"/>
            <a:ext cx="11627730" cy="751488"/>
          </a:xfrm>
          <a:prstGeom prst="rect">
            <a:avLst/>
          </a:prstGeom>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12700" marR="5080" algn="just">
              <a:lnSpc>
                <a:spcPct val="100000"/>
              </a:lnSpc>
              <a:spcBef>
                <a:spcPts val="100"/>
              </a:spcBef>
            </a:pPr>
            <a:r>
              <a:rPr lang="en-CA" sz="1600" b="0" i="0" u="none" strike="noStrike">
                <a:solidFill>
                  <a:srgbClr val="1B1C1D"/>
                </a:solidFill>
                <a:effectLst/>
                <a:latin typeface="DM Sans" pitchFamily="2" charset="77"/>
              </a:rPr>
              <a:t>Expansion into the Canadian solar and wind energy market presents a viable and strategically aligned opportunity for Quant Co., offering synergies with existing project development and management expertise and aligning with national clean energy goals. </a:t>
            </a:r>
            <a:endParaRPr lang="en-US" sz="1600">
              <a:latin typeface="DM Sans" pitchFamily="2" charset="77"/>
              <a:cs typeface="Arial"/>
            </a:endParaRPr>
          </a:p>
        </p:txBody>
      </p:sp>
      <p:sp>
        <p:nvSpPr>
          <p:cNvPr id="37" name="object 7">
            <a:extLst>
              <a:ext uri="{FF2B5EF4-FFF2-40B4-BE49-F238E27FC236}">
                <a16:creationId xmlns:a16="http://schemas.microsoft.com/office/drawing/2014/main" id="{D3EA09AB-87B2-E0B5-39F5-6757D23FF1B0}"/>
              </a:ext>
            </a:extLst>
          </p:cNvPr>
          <p:cNvSpPr txBox="1"/>
          <p:nvPr/>
        </p:nvSpPr>
        <p:spPr>
          <a:xfrm>
            <a:off x="264487" y="1873532"/>
            <a:ext cx="1668965" cy="830997"/>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0" rIns="0" bIns="0" rtlCol="0">
            <a:spAutoFit/>
          </a:bodyPr>
          <a:lstStyle/>
          <a:p>
            <a:pPr>
              <a:lnSpc>
                <a:spcPct val="100000"/>
              </a:lnSpc>
            </a:pPr>
            <a:endParaRPr lang="en-CA" sz="1200">
              <a:latin typeface="Times New Roman"/>
              <a:cs typeface="Times New Roman"/>
            </a:endParaRPr>
          </a:p>
          <a:p>
            <a:pPr marL="45720">
              <a:lnSpc>
                <a:spcPct val="100000"/>
              </a:lnSpc>
            </a:pPr>
            <a:r>
              <a:rPr lang="en-CA" sz="1400" b="1" spc="-10">
                <a:solidFill>
                  <a:srgbClr val="FFFFFF"/>
                </a:solidFill>
                <a:latin typeface="DM Sans" pitchFamily="2" charset="0"/>
                <a:cs typeface="Arial"/>
              </a:rPr>
              <a:t>Recommendation</a:t>
            </a:r>
          </a:p>
          <a:p>
            <a:pPr marL="45720">
              <a:lnSpc>
                <a:spcPct val="100000"/>
              </a:lnSpc>
            </a:pPr>
            <a:r>
              <a:rPr lang="en-CA" sz="2800" b="1" spc="-10">
                <a:solidFill>
                  <a:srgbClr val="FFFFFF"/>
                </a:solidFill>
                <a:latin typeface="DM Sans" pitchFamily="2" charset="0"/>
                <a:cs typeface="Arial"/>
              </a:rPr>
              <a:t>1</a:t>
            </a:r>
            <a:endParaRPr lang="en-CA" sz="8000">
              <a:latin typeface="DM Sans" pitchFamily="2" charset="0"/>
              <a:cs typeface="Arial"/>
            </a:endParaRPr>
          </a:p>
        </p:txBody>
      </p:sp>
      <p:sp>
        <p:nvSpPr>
          <p:cNvPr id="1026" name="TextBox 1025">
            <a:extLst>
              <a:ext uri="{FF2B5EF4-FFF2-40B4-BE49-F238E27FC236}">
                <a16:creationId xmlns:a16="http://schemas.microsoft.com/office/drawing/2014/main" id="{AE63B057-90AD-B016-9BBE-A5641DF97200}"/>
              </a:ext>
            </a:extLst>
          </p:cNvPr>
          <p:cNvSpPr txBox="1"/>
          <p:nvPr/>
        </p:nvSpPr>
        <p:spPr>
          <a:xfrm>
            <a:off x="2512056" y="1828989"/>
            <a:ext cx="7450368" cy="646331"/>
          </a:xfrm>
          <a:prstGeom prst="rect">
            <a:avLst/>
          </a:prstGeom>
          <a:noFill/>
        </p:spPr>
        <p:txBody>
          <a:bodyPr wrap="square">
            <a:spAutoFit/>
          </a:bodyPr>
          <a:lstStyle/>
          <a:p>
            <a:pPr marL="45720">
              <a:lnSpc>
                <a:spcPct val="100000"/>
              </a:lnSpc>
            </a:pPr>
            <a:r>
              <a:rPr lang="en-US" sz="1800" b="1" spc="-10">
                <a:solidFill>
                  <a:schemeClr val="tx1"/>
                </a:solidFill>
                <a:latin typeface="DM Sans" pitchFamily="2" charset="0"/>
                <a:cs typeface="Arial"/>
              </a:rPr>
              <a:t>Launch phased solar (10MW) &amp; wind pilot expansions in low-moderate CAT Risk Regions.</a:t>
            </a:r>
            <a:endParaRPr lang="en-US" sz="5400">
              <a:solidFill>
                <a:schemeClr val="tx1"/>
              </a:solidFill>
              <a:latin typeface="DM Sans" pitchFamily="2" charset="0"/>
              <a:cs typeface="Arial"/>
            </a:endParaRPr>
          </a:p>
        </p:txBody>
      </p:sp>
      <p:sp>
        <p:nvSpPr>
          <p:cNvPr id="1027" name="object 25">
            <a:extLst>
              <a:ext uri="{FF2B5EF4-FFF2-40B4-BE49-F238E27FC236}">
                <a16:creationId xmlns:a16="http://schemas.microsoft.com/office/drawing/2014/main" id="{76ECB8AF-7203-52CC-0D44-5D4EFAEC31F9}"/>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25</a:t>
            </a:fld>
            <a:endParaRPr lang="en-CA" sz="1200" spc="-25"/>
          </a:p>
        </p:txBody>
      </p:sp>
      <p:sp>
        <p:nvSpPr>
          <p:cNvPr id="1028" name="Rectangle 1027">
            <a:extLst>
              <a:ext uri="{FF2B5EF4-FFF2-40B4-BE49-F238E27FC236}">
                <a16:creationId xmlns:a16="http://schemas.microsoft.com/office/drawing/2014/main" id="{DF7AE3BB-7CFC-293C-227F-3DDA52A1893B}"/>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3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21488-031D-788D-4072-CB8236183030}"/>
            </a:ext>
          </a:extLst>
        </p:cNvPr>
        <p:cNvGrpSpPr/>
        <p:nvPr/>
      </p:nvGrpSpPr>
      <p:grpSpPr>
        <a:xfrm>
          <a:off x="0" y="0"/>
          <a:ext cx="0" cy="0"/>
          <a:chOff x="0" y="0"/>
          <a:chExt cx="0" cy="0"/>
        </a:xfrm>
      </p:grpSpPr>
      <p:sp>
        <p:nvSpPr>
          <p:cNvPr id="4" name="object 8">
            <a:extLst>
              <a:ext uri="{FF2B5EF4-FFF2-40B4-BE49-F238E27FC236}">
                <a16:creationId xmlns:a16="http://schemas.microsoft.com/office/drawing/2014/main" id="{2023C271-FDE7-F7A3-FA7A-9EDD50E365EB}"/>
              </a:ext>
            </a:extLst>
          </p:cNvPr>
          <p:cNvSpPr txBox="1">
            <a:spLocks noGrp="1"/>
          </p:cNvSpPr>
          <p:nvPr>
            <p:ph type="title"/>
          </p:nvPr>
        </p:nvSpPr>
        <p:spPr>
          <a:xfrm>
            <a:off x="222722" y="187189"/>
            <a:ext cx="12418086" cy="397545"/>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2500" u="none">
                <a:latin typeface="DM Sans" pitchFamily="2" charset="77"/>
              </a:rPr>
              <a:t>Short-Term Recommendations</a:t>
            </a:r>
            <a:r>
              <a:rPr lang="en-US" sz="2500" u="none"/>
              <a:t>	</a:t>
            </a:r>
          </a:p>
        </p:txBody>
      </p:sp>
      <p:pic>
        <p:nvPicPr>
          <p:cNvPr id="6" name="Picture 5" descr="Dotted Line PNGs for Free Download">
            <a:extLst>
              <a:ext uri="{FF2B5EF4-FFF2-40B4-BE49-F238E27FC236}">
                <a16:creationId xmlns:a16="http://schemas.microsoft.com/office/drawing/2014/main" id="{DCAEC39B-577F-A1F2-6C5E-91965EE2F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62"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tted Line PNGs for Free Download">
            <a:extLst>
              <a:ext uri="{FF2B5EF4-FFF2-40B4-BE49-F238E27FC236}">
                <a16:creationId xmlns:a16="http://schemas.microsoft.com/office/drawing/2014/main" id="{89DBC66B-2A42-38F4-1123-AEEF56E74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40"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2BC7A414-780B-4239-2EE2-6BB2D40AC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1432" y="-70388"/>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13">
            <a:extLst>
              <a:ext uri="{FF2B5EF4-FFF2-40B4-BE49-F238E27FC236}">
                <a16:creationId xmlns:a16="http://schemas.microsoft.com/office/drawing/2014/main" id="{CD408A79-6F11-6050-ED5D-F0DBA041CE39}"/>
              </a:ext>
            </a:extLst>
          </p:cNvPr>
          <p:cNvSpPr txBox="1"/>
          <p:nvPr/>
        </p:nvSpPr>
        <p:spPr>
          <a:xfrm>
            <a:off x="2641808" y="2279517"/>
            <a:ext cx="9100424" cy="874598"/>
          </a:xfrm>
          <a:prstGeom prst="rect">
            <a:avLst/>
          </a:prstGeom>
        </p:spPr>
        <p:txBody>
          <a:bodyPr vert="horz" wrap="square" lIns="0" tIns="12700" rIns="0" bIns="0" rtlCol="0">
            <a:spAutoFit/>
          </a:bodyPr>
          <a:lstStyle/>
          <a:p>
            <a:pPr marL="12700" marR="5080">
              <a:lnSpc>
                <a:spcPct val="100000"/>
              </a:lnSpc>
              <a:spcBef>
                <a:spcPts val="100"/>
              </a:spcBef>
            </a:pPr>
            <a:r>
              <a:rPr lang="en-CA" sz="1400" b="0" i="0" u="none" strike="noStrike">
                <a:solidFill>
                  <a:srgbClr val="000000"/>
                </a:solidFill>
                <a:effectLst/>
                <a:latin typeface="DM Sans" pitchFamily="2" charset="77"/>
              </a:rPr>
              <a:t>Establish </a:t>
            </a:r>
            <a:r>
              <a:rPr lang="en-CA" sz="1400" b="1" i="0" u="none" strike="noStrike">
                <a:solidFill>
                  <a:srgbClr val="000000"/>
                </a:solidFill>
                <a:effectLst/>
                <a:latin typeface="DM Sans" pitchFamily="2" charset="77"/>
              </a:rPr>
              <a:t>CAT reserve fund</a:t>
            </a:r>
            <a:r>
              <a:rPr lang="en-CA" sz="1400" b="0" i="0" u="none" strike="noStrike">
                <a:solidFill>
                  <a:srgbClr val="000000"/>
                </a:solidFill>
                <a:effectLst/>
                <a:latin typeface="DM Sans" pitchFamily="2" charset="77"/>
              </a:rPr>
              <a:t>, a self-funded reserve account that Quant. Co sets aside specifically to respond to high-impact weather events. This works by allocating a small percentage of project budget in high-risk regions (e.g., AB and BC) into a separate CAT reserve. It can be used for immediate repairs not fully covered by insurance and delays in insurance payout (in traditional policies)</a:t>
            </a:r>
            <a:endParaRPr sz="1400">
              <a:latin typeface="DM Sans" pitchFamily="2" charset="77"/>
              <a:cs typeface="Arial"/>
            </a:endParaRPr>
          </a:p>
        </p:txBody>
      </p:sp>
      <p:pic>
        <p:nvPicPr>
          <p:cNvPr id="15" name="object 17">
            <a:extLst>
              <a:ext uri="{FF2B5EF4-FFF2-40B4-BE49-F238E27FC236}">
                <a16:creationId xmlns:a16="http://schemas.microsoft.com/office/drawing/2014/main" id="{417A6DD5-924A-2972-FFDD-DA76499FAA88}"/>
              </a:ext>
            </a:extLst>
          </p:cNvPr>
          <p:cNvPicPr/>
          <p:nvPr/>
        </p:nvPicPr>
        <p:blipFill>
          <a:blip r:embed="rId3" cstate="print">
            <a:duotone>
              <a:prstClr val="black"/>
              <a:schemeClr val="accent3">
                <a:tint val="45000"/>
                <a:satMod val="400000"/>
              </a:schemeClr>
            </a:duotone>
          </a:blip>
          <a:stretch>
            <a:fillRect/>
          </a:stretch>
        </p:blipFill>
        <p:spPr>
          <a:xfrm>
            <a:off x="2151366" y="1731341"/>
            <a:ext cx="245364" cy="245363"/>
          </a:xfrm>
          <a:prstGeom prst="rect">
            <a:avLst/>
          </a:prstGeom>
        </p:spPr>
      </p:pic>
      <p:sp>
        <p:nvSpPr>
          <p:cNvPr id="16" name="object 20">
            <a:extLst>
              <a:ext uri="{FF2B5EF4-FFF2-40B4-BE49-F238E27FC236}">
                <a16:creationId xmlns:a16="http://schemas.microsoft.com/office/drawing/2014/main" id="{4FC6B1D2-68D1-2AB6-4C4F-BCEDE5CF65FF}"/>
              </a:ext>
            </a:extLst>
          </p:cNvPr>
          <p:cNvSpPr txBox="1"/>
          <p:nvPr/>
        </p:nvSpPr>
        <p:spPr>
          <a:xfrm>
            <a:off x="2641808" y="1731341"/>
            <a:ext cx="9100424" cy="443711"/>
          </a:xfrm>
          <a:prstGeom prst="rect">
            <a:avLst/>
          </a:prstGeom>
        </p:spPr>
        <p:txBody>
          <a:bodyPr vert="horz" wrap="square" lIns="0" tIns="12700" rIns="0" bIns="0" rtlCol="0">
            <a:spAutoFit/>
          </a:bodyPr>
          <a:lstStyle/>
          <a:p>
            <a:pPr marL="12700" marR="5080" algn="just">
              <a:lnSpc>
                <a:spcPct val="100000"/>
              </a:lnSpc>
              <a:spcBef>
                <a:spcPts val="100"/>
              </a:spcBef>
            </a:pPr>
            <a:r>
              <a:rPr lang="en-CA" sz="1400" b="0" i="0" u="none" strike="noStrike">
                <a:solidFill>
                  <a:srgbClr val="000000"/>
                </a:solidFill>
                <a:effectLst/>
                <a:latin typeface="DM Sans" pitchFamily="2" charset="77"/>
              </a:rPr>
              <a:t>Implement parametric insurance with Stronghold. Using </a:t>
            </a:r>
            <a:r>
              <a:rPr lang="en-CA" sz="1400" b="1" i="0" u="none" strike="noStrike">
                <a:solidFill>
                  <a:srgbClr val="000000"/>
                </a:solidFill>
                <a:effectLst/>
                <a:latin typeface="DM Sans" pitchFamily="2" charset="77"/>
              </a:rPr>
              <a:t>hail size triggers (CHS &gt;= 6.5cm)</a:t>
            </a:r>
            <a:r>
              <a:rPr lang="en-CA" sz="1400" b="0" i="0" u="none" strike="noStrike">
                <a:solidFill>
                  <a:srgbClr val="000000"/>
                </a:solidFill>
                <a:effectLst/>
                <a:latin typeface="DM Sans" pitchFamily="2" charset="77"/>
              </a:rPr>
              <a:t> and </a:t>
            </a:r>
            <a:r>
              <a:rPr lang="en-CA" sz="1400" b="1" i="0" u="none" strike="noStrike">
                <a:solidFill>
                  <a:srgbClr val="000000"/>
                </a:solidFill>
                <a:effectLst/>
                <a:latin typeface="DM Sans" pitchFamily="2" charset="77"/>
              </a:rPr>
              <a:t>wind speed triggers (SSHWS &gt;=119 km/h) </a:t>
            </a:r>
            <a:r>
              <a:rPr lang="en-CA" sz="1400" b="0" i="0" u="none" strike="noStrike">
                <a:solidFill>
                  <a:srgbClr val="000000"/>
                </a:solidFill>
                <a:effectLst/>
                <a:latin typeface="DM Sans" pitchFamily="2" charset="77"/>
              </a:rPr>
              <a:t>in </a:t>
            </a:r>
            <a:r>
              <a:rPr lang="en-CA" sz="1400" b="1" i="0" u="none" strike="noStrike">
                <a:solidFill>
                  <a:srgbClr val="000000"/>
                </a:solidFill>
                <a:effectLst/>
                <a:latin typeface="DM Sans" pitchFamily="2" charset="77"/>
              </a:rPr>
              <a:t>AB and BC </a:t>
            </a:r>
            <a:r>
              <a:rPr lang="en-CA" sz="1400" b="0" i="0" u="none" strike="noStrike">
                <a:solidFill>
                  <a:srgbClr val="000000"/>
                </a:solidFill>
                <a:effectLst/>
                <a:latin typeface="DM Sans" pitchFamily="2" charset="77"/>
              </a:rPr>
              <a:t>to cover high-risk zones. </a:t>
            </a:r>
            <a:endParaRPr sz="1400">
              <a:latin typeface="DM Sans" pitchFamily="2" charset="77"/>
              <a:cs typeface="Arial"/>
            </a:endParaRPr>
          </a:p>
        </p:txBody>
      </p:sp>
      <p:pic>
        <p:nvPicPr>
          <p:cNvPr id="27" name="object 17">
            <a:extLst>
              <a:ext uri="{FF2B5EF4-FFF2-40B4-BE49-F238E27FC236}">
                <a16:creationId xmlns:a16="http://schemas.microsoft.com/office/drawing/2014/main" id="{BCF76748-E040-0E05-3C82-4ECDEB58FA83}"/>
              </a:ext>
            </a:extLst>
          </p:cNvPr>
          <p:cNvPicPr/>
          <p:nvPr/>
        </p:nvPicPr>
        <p:blipFill>
          <a:blip r:embed="rId3" cstate="print">
            <a:duotone>
              <a:prstClr val="black"/>
              <a:schemeClr val="accent3">
                <a:tint val="45000"/>
                <a:satMod val="400000"/>
              </a:schemeClr>
            </a:duotone>
          </a:blip>
          <a:stretch>
            <a:fillRect/>
          </a:stretch>
        </p:blipFill>
        <p:spPr>
          <a:xfrm>
            <a:off x="2151366" y="2329743"/>
            <a:ext cx="245364" cy="245363"/>
          </a:xfrm>
          <a:prstGeom prst="rect">
            <a:avLst/>
          </a:prstGeom>
        </p:spPr>
      </p:pic>
      <p:sp>
        <p:nvSpPr>
          <p:cNvPr id="32" name="object 12">
            <a:extLst>
              <a:ext uri="{FF2B5EF4-FFF2-40B4-BE49-F238E27FC236}">
                <a16:creationId xmlns:a16="http://schemas.microsoft.com/office/drawing/2014/main" id="{B602C4CB-D24B-B52E-4F9E-35AAB08B3411}"/>
              </a:ext>
            </a:extLst>
          </p:cNvPr>
          <p:cNvSpPr txBox="1"/>
          <p:nvPr/>
        </p:nvSpPr>
        <p:spPr>
          <a:xfrm>
            <a:off x="2641808" y="3229419"/>
            <a:ext cx="8987484" cy="659155"/>
          </a:xfrm>
          <a:prstGeom prst="rect">
            <a:avLst/>
          </a:prstGeom>
        </p:spPr>
        <p:txBody>
          <a:bodyPr vert="horz" wrap="square" lIns="0" tIns="12700" rIns="0" bIns="0" rtlCol="0">
            <a:spAutoFit/>
          </a:bodyPr>
          <a:lstStyle/>
          <a:p>
            <a:pPr algn="just" rtl="0">
              <a:buNone/>
            </a:pPr>
            <a:r>
              <a:rPr lang="en-US" sz="1400" b="1">
                <a:latin typeface="DM Sans" pitchFamily="2" charset="0"/>
                <a:cs typeface="Arial"/>
              </a:rPr>
              <a:t>Combine with Traditional Insurance for coverage gaps like fire damage.</a:t>
            </a:r>
          </a:p>
          <a:p>
            <a:pPr algn="just" rtl="0">
              <a:buNone/>
            </a:pPr>
            <a:r>
              <a:rPr lang="en-US" sz="1400" b="1">
                <a:latin typeface="DM Sans" pitchFamily="2" charset="0"/>
                <a:cs typeface="Arial"/>
              </a:rPr>
              <a:t>Recalibrate thresholds annually using updated CAT event data and scale such as CHS &amp; SSHWS.</a:t>
            </a:r>
          </a:p>
          <a:p>
            <a:pPr algn="just" rtl="0">
              <a:buNone/>
            </a:pPr>
            <a:r>
              <a:rPr lang="en-US" sz="1400" b="1">
                <a:latin typeface="DM Sans" pitchFamily="2" charset="0"/>
                <a:cs typeface="Arial"/>
              </a:rPr>
              <a:t>Establish early warning systems tied to parametric trigger thresholds.</a:t>
            </a:r>
          </a:p>
        </p:txBody>
      </p:sp>
      <p:pic>
        <p:nvPicPr>
          <p:cNvPr id="34" name="object 15">
            <a:extLst>
              <a:ext uri="{FF2B5EF4-FFF2-40B4-BE49-F238E27FC236}">
                <a16:creationId xmlns:a16="http://schemas.microsoft.com/office/drawing/2014/main" id="{2FDD42DC-653D-77A3-F438-CBE98C03179E}"/>
              </a:ext>
            </a:extLst>
          </p:cNvPr>
          <p:cNvPicPr/>
          <p:nvPr/>
        </p:nvPicPr>
        <p:blipFill>
          <a:blip r:embed="rId4" cstate="print">
            <a:duotone>
              <a:prstClr val="black"/>
              <a:schemeClr val="accent6">
                <a:tint val="45000"/>
                <a:satMod val="400000"/>
              </a:schemeClr>
            </a:duotone>
          </a:blip>
          <a:stretch>
            <a:fillRect/>
          </a:stretch>
        </p:blipFill>
        <p:spPr>
          <a:xfrm>
            <a:off x="2164948" y="3486334"/>
            <a:ext cx="245364" cy="245364"/>
          </a:xfrm>
          <a:prstGeom prst="rect">
            <a:avLst/>
          </a:prstGeom>
        </p:spPr>
      </p:pic>
      <p:sp>
        <p:nvSpPr>
          <p:cNvPr id="11" name="object 7">
            <a:extLst>
              <a:ext uri="{FF2B5EF4-FFF2-40B4-BE49-F238E27FC236}">
                <a16:creationId xmlns:a16="http://schemas.microsoft.com/office/drawing/2014/main" id="{8C521992-7296-698A-A5E4-476405044663}"/>
              </a:ext>
            </a:extLst>
          </p:cNvPr>
          <p:cNvSpPr txBox="1"/>
          <p:nvPr/>
        </p:nvSpPr>
        <p:spPr>
          <a:xfrm>
            <a:off x="264487" y="1736834"/>
            <a:ext cx="1668965" cy="1415772"/>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p:txBody>
      </p:sp>
      <p:sp>
        <p:nvSpPr>
          <p:cNvPr id="19" name="object 7">
            <a:extLst>
              <a:ext uri="{FF2B5EF4-FFF2-40B4-BE49-F238E27FC236}">
                <a16:creationId xmlns:a16="http://schemas.microsoft.com/office/drawing/2014/main" id="{403F6505-7544-03E1-868C-F960375600C4}"/>
              </a:ext>
            </a:extLst>
          </p:cNvPr>
          <p:cNvSpPr txBox="1"/>
          <p:nvPr/>
        </p:nvSpPr>
        <p:spPr>
          <a:xfrm>
            <a:off x="264487" y="3298596"/>
            <a:ext cx="1668965" cy="430887"/>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0" rIns="0" bIns="0" rtlCol="0">
            <a:spAutoFit/>
          </a:bodyPr>
          <a:lstStyle/>
          <a:p>
            <a:pPr>
              <a:lnSpc>
                <a:spcPct val="100000"/>
              </a:lnSpc>
            </a:pPr>
            <a:endParaRPr lang="en-CA" sz="1200">
              <a:latin typeface="Times New Roman"/>
              <a:cs typeface="Times New Roman"/>
            </a:endParaRPr>
          </a:p>
          <a:p>
            <a:pPr marL="45720">
              <a:lnSpc>
                <a:spcPct val="100000"/>
              </a:lnSpc>
            </a:pPr>
            <a:r>
              <a:rPr lang="en-CA" sz="1600" b="1" spc="-10">
                <a:solidFill>
                  <a:srgbClr val="FFFFFF"/>
                </a:solidFill>
                <a:latin typeface="DM Sans" pitchFamily="2" charset="0"/>
                <a:cs typeface="Arial"/>
              </a:rPr>
              <a:t>Risk Mitigation</a:t>
            </a:r>
            <a:endParaRPr lang="en-CA" sz="4800">
              <a:latin typeface="DM Sans" pitchFamily="2" charset="0"/>
              <a:cs typeface="Arial"/>
            </a:endParaRPr>
          </a:p>
        </p:txBody>
      </p:sp>
      <p:sp>
        <p:nvSpPr>
          <p:cNvPr id="20" name="object 7">
            <a:extLst>
              <a:ext uri="{FF2B5EF4-FFF2-40B4-BE49-F238E27FC236}">
                <a16:creationId xmlns:a16="http://schemas.microsoft.com/office/drawing/2014/main" id="{824922CC-7E18-00F1-97AE-572F6B9CE0FC}"/>
              </a:ext>
            </a:extLst>
          </p:cNvPr>
          <p:cNvSpPr txBox="1"/>
          <p:nvPr/>
        </p:nvSpPr>
        <p:spPr>
          <a:xfrm>
            <a:off x="264487" y="759847"/>
            <a:ext cx="1668965" cy="830997"/>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0" rIns="0" bIns="0" rtlCol="0">
            <a:spAutoFit/>
          </a:bodyPr>
          <a:lstStyle/>
          <a:p>
            <a:pPr>
              <a:lnSpc>
                <a:spcPct val="100000"/>
              </a:lnSpc>
            </a:pPr>
            <a:endParaRPr lang="en-CA" sz="1200">
              <a:latin typeface="Times New Roman"/>
              <a:cs typeface="Times New Roman"/>
            </a:endParaRPr>
          </a:p>
          <a:p>
            <a:pPr marL="45720">
              <a:lnSpc>
                <a:spcPct val="100000"/>
              </a:lnSpc>
            </a:pPr>
            <a:r>
              <a:rPr lang="en-CA" sz="1400" b="1" spc="-10">
                <a:solidFill>
                  <a:srgbClr val="FFFFFF"/>
                </a:solidFill>
                <a:latin typeface="DM Sans" pitchFamily="2" charset="0"/>
                <a:cs typeface="Arial"/>
              </a:rPr>
              <a:t>Recommendation</a:t>
            </a:r>
          </a:p>
          <a:p>
            <a:pPr marL="45720">
              <a:lnSpc>
                <a:spcPct val="100000"/>
              </a:lnSpc>
            </a:pPr>
            <a:r>
              <a:rPr lang="en-CA" sz="2800" b="1" spc="-10">
                <a:solidFill>
                  <a:srgbClr val="FFFFFF"/>
                </a:solidFill>
                <a:latin typeface="DM Sans" pitchFamily="2" charset="0"/>
                <a:cs typeface="Arial"/>
              </a:rPr>
              <a:t>2</a:t>
            </a:r>
            <a:endParaRPr lang="en-CA" sz="8000">
              <a:latin typeface="DM Sans" pitchFamily="2" charset="0"/>
              <a:cs typeface="Arial"/>
            </a:endParaRPr>
          </a:p>
        </p:txBody>
      </p:sp>
      <p:sp>
        <p:nvSpPr>
          <p:cNvPr id="23" name="TextBox 22">
            <a:extLst>
              <a:ext uri="{FF2B5EF4-FFF2-40B4-BE49-F238E27FC236}">
                <a16:creationId xmlns:a16="http://schemas.microsoft.com/office/drawing/2014/main" id="{AF24F4EE-4384-13A7-683E-7EC92ED2D9FF}"/>
              </a:ext>
            </a:extLst>
          </p:cNvPr>
          <p:cNvSpPr txBox="1"/>
          <p:nvPr/>
        </p:nvSpPr>
        <p:spPr>
          <a:xfrm>
            <a:off x="2494021" y="918711"/>
            <a:ext cx="7450368" cy="369332"/>
          </a:xfrm>
          <a:prstGeom prst="rect">
            <a:avLst/>
          </a:prstGeom>
          <a:noFill/>
        </p:spPr>
        <p:txBody>
          <a:bodyPr wrap="square">
            <a:spAutoFit/>
          </a:bodyPr>
          <a:lstStyle/>
          <a:p>
            <a:pPr marL="45720">
              <a:lnSpc>
                <a:spcPct val="100000"/>
              </a:lnSpc>
            </a:pPr>
            <a:r>
              <a:rPr lang="en-US" sz="1800" b="1" spc="-10">
                <a:solidFill>
                  <a:schemeClr val="tx1"/>
                </a:solidFill>
                <a:latin typeface="DM Sans" pitchFamily="2" charset="0"/>
                <a:cs typeface="Arial"/>
              </a:rPr>
              <a:t>Parametric Insurance with Stronghold.</a:t>
            </a:r>
            <a:endParaRPr lang="en-US" sz="5400">
              <a:solidFill>
                <a:schemeClr val="tx1"/>
              </a:solidFill>
              <a:latin typeface="DM Sans" pitchFamily="2" charset="0"/>
              <a:cs typeface="Arial"/>
            </a:endParaRPr>
          </a:p>
        </p:txBody>
      </p:sp>
      <p:sp>
        <p:nvSpPr>
          <p:cNvPr id="24" name="object 7">
            <a:extLst>
              <a:ext uri="{FF2B5EF4-FFF2-40B4-BE49-F238E27FC236}">
                <a16:creationId xmlns:a16="http://schemas.microsoft.com/office/drawing/2014/main" id="{95B14BEB-D28D-AD04-7EF3-0DECDFEAAE70}"/>
              </a:ext>
            </a:extLst>
          </p:cNvPr>
          <p:cNvSpPr txBox="1"/>
          <p:nvPr/>
        </p:nvSpPr>
        <p:spPr>
          <a:xfrm>
            <a:off x="242239" y="4962662"/>
            <a:ext cx="1680089" cy="1415772"/>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a:p>
            <a:pPr marL="45720">
              <a:lnSpc>
                <a:spcPct val="100000"/>
              </a:lnSpc>
            </a:pPr>
            <a:endParaRPr lang="en-US" sz="1600" b="1" spc="-10">
              <a:solidFill>
                <a:srgbClr val="FFFFFF"/>
              </a:solidFill>
              <a:latin typeface="DM Sans" pitchFamily="2" charset="0"/>
              <a:cs typeface="Arial"/>
            </a:endParaRPr>
          </a:p>
        </p:txBody>
      </p:sp>
      <p:sp>
        <p:nvSpPr>
          <p:cNvPr id="29" name="object 7">
            <a:extLst>
              <a:ext uri="{FF2B5EF4-FFF2-40B4-BE49-F238E27FC236}">
                <a16:creationId xmlns:a16="http://schemas.microsoft.com/office/drawing/2014/main" id="{22AB4D98-4FB3-76EA-B0C9-BBEEFA39D216}"/>
              </a:ext>
            </a:extLst>
          </p:cNvPr>
          <p:cNvSpPr txBox="1"/>
          <p:nvPr/>
        </p:nvSpPr>
        <p:spPr>
          <a:xfrm>
            <a:off x="264487" y="3985675"/>
            <a:ext cx="1668965" cy="830997"/>
          </a:xfrm>
          <a:prstGeom prst="rect">
            <a:avLst/>
          </a:prstGeom>
          <a:solidFill>
            <a:srgbClr val="A74F09"/>
          </a:solidFill>
        </p:spPr>
        <p:style>
          <a:lnRef idx="0">
            <a:schemeClr val="accent6"/>
          </a:lnRef>
          <a:fillRef idx="3">
            <a:schemeClr val="accent6"/>
          </a:fillRef>
          <a:effectRef idx="3">
            <a:schemeClr val="accent6"/>
          </a:effectRef>
          <a:fontRef idx="minor">
            <a:schemeClr val="lt1"/>
          </a:fontRef>
        </p:style>
        <p:txBody>
          <a:bodyPr vert="horz" wrap="square" lIns="0" tIns="0" rIns="0" bIns="0" rtlCol="0">
            <a:spAutoFit/>
          </a:bodyPr>
          <a:lstStyle/>
          <a:p>
            <a:pPr>
              <a:lnSpc>
                <a:spcPct val="100000"/>
              </a:lnSpc>
            </a:pPr>
            <a:endParaRPr lang="en-CA" sz="1200">
              <a:latin typeface="Times New Roman"/>
              <a:cs typeface="Times New Roman"/>
            </a:endParaRPr>
          </a:p>
          <a:p>
            <a:pPr marL="45720">
              <a:lnSpc>
                <a:spcPct val="100000"/>
              </a:lnSpc>
            </a:pPr>
            <a:r>
              <a:rPr lang="en-CA" sz="1400" b="1" spc="-10">
                <a:solidFill>
                  <a:srgbClr val="FFFFFF"/>
                </a:solidFill>
                <a:latin typeface="DM Sans" pitchFamily="2" charset="0"/>
                <a:cs typeface="Arial"/>
              </a:rPr>
              <a:t>Recommendation</a:t>
            </a:r>
          </a:p>
          <a:p>
            <a:pPr marL="45720">
              <a:lnSpc>
                <a:spcPct val="100000"/>
              </a:lnSpc>
            </a:pPr>
            <a:r>
              <a:rPr lang="en-CA" sz="2800" b="1" spc="-10">
                <a:solidFill>
                  <a:srgbClr val="FFFFFF"/>
                </a:solidFill>
                <a:latin typeface="DM Sans" pitchFamily="2" charset="0"/>
                <a:cs typeface="Arial"/>
              </a:rPr>
              <a:t>3</a:t>
            </a:r>
            <a:endParaRPr lang="en-CA" sz="8000">
              <a:latin typeface="DM Sans" pitchFamily="2" charset="0"/>
              <a:cs typeface="Arial"/>
            </a:endParaRPr>
          </a:p>
        </p:txBody>
      </p:sp>
      <p:sp>
        <p:nvSpPr>
          <p:cNvPr id="5" name="TextBox 4">
            <a:extLst>
              <a:ext uri="{FF2B5EF4-FFF2-40B4-BE49-F238E27FC236}">
                <a16:creationId xmlns:a16="http://schemas.microsoft.com/office/drawing/2014/main" id="{984DCA89-ABDB-32FA-3EF0-2D65B0F1B0D0}"/>
              </a:ext>
            </a:extLst>
          </p:cNvPr>
          <p:cNvSpPr txBox="1"/>
          <p:nvPr/>
        </p:nvSpPr>
        <p:spPr>
          <a:xfrm>
            <a:off x="2494021" y="4169183"/>
            <a:ext cx="5913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DM Sans"/>
                <a:cs typeface="Arial"/>
              </a:rPr>
              <a:t>Leverage internal assets and external funding.</a:t>
            </a:r>
            <a:endParaRPr lang="en-US" b="1">
              <a:latin typeface="DM Sans"/>
            </a:endParaRPr>
          </a:p>
        </p:txBody>
      </p:sp>
      <p:pic>
        <p:nvPicPr>
          <p:cNvPr id="9" name="object 17">
            <a:extLst>
              <a:ext uri="{FF2B5EF4-FFF2-40B4-BE49-F238E27FC236}">
                <a16:creationId xmlns:a16="http://schemas.microsoft.com/office/drawing/2014/main" id="{E93AE569-922B-0858-0568-2D3C20A0AAFA}"/>
              </a:ext>
            </a:extLst>
          </p:cNvPr>
          <p:cNvPicPr/>
          <p:nvPr/>
        </p:nvPicPr>
        <p:blipFill>
          <a:blip r:embed="rId3" cstate="print">
            <a:duotone>
              <a:prstClr val="black"/>
              <a:schemeClr val="accent3">
                <a:tint val="45000"/>
                <a:satMod val="400000"/>
              </a:schemeClr>
            </a:duotone>
          </a:blip>
          <a:stretch>
            <a:fillRect/>
          </a:stretch>
        </p:blipFill>
        <p:spPr>
          <a:xfrm>
            <a:off x="2151366" y="4962888"/>
            <a:ext cx="245364" cy="245363"/>
          </a:xfrm>
          <a:prstGeom prst="rect">
            <a:avLst/>
          </a:prstGeom>
        </p:spPr>
      </p:pic>
      <p:pic>
        <p:nvPicPr>
          <p:cNvPr id="12" name="object 17">
            <a:extLst>
              <a:ext uri="{FF2B5EF4-FFF2-40B4-BE49-F238E27FC236}">
                <a16:creationId xmlns:a16="http://schemas.microsoft.com/office/drawing/2014/main" id="{22816985-7797-222C-970A-8B1B3A737861}"/>
              </a:ext>
            </a:extLst>
          </p:cNvPr>
          <p:cNvPicPr/>
          <p:nvPr/>
        </p:nvPicPr>
        <p:blipFill>
          <a:blip r:embed="rId3" cstate="print">
            <a:duotone>
              <a:prstClr val="black"/>
              <a:schemeClr val="accent3">
                <a:tint val="45000"/>
                <a:satMod val="400000"/>
              </a:schemeClr>
            </a:duotone>
          </a:blip>
          <a:stretch>
            <a:fillRect/>
          </a:stretch>
        </p:blipFill>
        <p:spPr>
          <a:xfrm>
            <a:off x="2151366" y="5822706"/>
            <a:ext cx="245364" cy="245363"/>
          </a:xfrm>
          <a:prstGeom prst="rect">
            <a:avLst/>
          </a:prstGeom>
        </p:spPr>
      </p:pic>
      <p:sp>
        <p:nvSpPr>
          <p:cNvPr id="17" name="TextBox 16">
            <a:extLst>
              <a:ext uri="{FF2B5EF4-FFF2-40B4-BE49-F238E27FC236}">
                <a16:creationId xmlns:a16="http://schemas.microsoft.com/office/drawing/2014/main" id="{B275CF2A-1FAC-4863-935A-688911D3E686}"/>
              </a:ext>
            </a:extLst>
          </p:cNvPr>
          <p:cNvSpPr txBox="1"/>
          <p:nvPr/>
        </p:nvSpPr>
        <p:spPr>
          <a:xfrm>
            <a:off x="2494021" y="4817887"/>
            <a:ext cx="97235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DM Sans"/>
                <a:cs typeface="Arial"/>
              </a:rPr>
              <a:t>Diversify Financing Sources</a:t>
            </a:r>
            <a:r>
              <a:rPr lang="en-US" sz="1400">
                <a:latin typeface="DM Sans"/>
                <a:cs typeface="Arial"/>
              </a:rPr>
              <a:t> by combining internal reserves (retained earnings or asset recollection) and external funding options (government grants or strategic partnerships) to avoid over-reliance on any single capital stream and limit the exposure to market volatility.</a:t>
            </a:r>
            <a:endParaRPr lang="en-US" sz="1400">
              <a:latin typeface="DM Sans"/>
            </a:endParaRPr>
          </a:p>
        </p:txBody>
      </p:sp>
      <p:sp>
        <p:nvSpPr>
          <p:cNvPr id="18" name="TextBox 17">
            <a:extLst>
              <a:ext uri="{FF2B5EF4-FFF2-40B4-BE49-F238E27FC236}">
                <a16:creationId xmlns:a16="http://schemas.microsoft.com/office/drawing/2014/main" id="{8BEA0DC8-D8EE-2555-9B2D-B6E6EFD90F7C}"/>
              </a:ext>
            </a:extLst>
          </p:cNvPr>
          <p:cNvSpPr txBox="1"/>
          <p:nvPr/>
        </p:nvSpPr>
        <p:spPr>
          <a:xfrm>
            <a:off x="2494021" y="5640693"/>
            <a:ext cx="96345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DM Sans"/>
                <a:cs typeface="Arial"/>
              </a:rPr>
              <a:t>Limit Debt Exposure and Preserve Financial Flexibility</a:t>
            </a:r>
            <a:r>
              <a:rPr lang="en-US" sz="1400">
                <a:latin typeface="DM Sans"/>
                <a:cs typeface="Arial"/>
              </a:rPr>
              <a:t> by maintaining moderate debt levels below 0.75—a threshold generally considered high based on historical data from U.S. oil and gas companies. </a:t>
            </a:r>
            <a:endParaRPr lang="en-US" sz="1400">
              <a:latin typeface="DM Sans"/>
            </a:endParaRPr>
          </a:p>
        </p:txBody>
      </p:sp>
      <p:sp>
        <p:nvSpPr>
          <p:cNvPr id="37" name="object 25">
            <a:extLst>
              <a:ext uri="{FF2B5EF4-FFF2-40B4-BE49-F238E27FC236}">
                <a16:creationId xmlns:a16="http://schemas.microsoft.com/office/drawing/2014/main" id="{80071BCC-80DE-0B7A-CC50-47AC1A70F922}"/>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26</a:t>
            </a:fld>
            <a:endParaRPr lang="en-CA" sz="1200" spc="-25"/>
          </a:p>
        </p:txBody>
      </p:sp>
      <p:sp>
        <p:nvSpPr>
          <p:cNvPr id="14" name="Rectangle 13">
            <a:extLst>
              <a:ext uri="{FF2B5EF4-FFF2-40B4-BE49-F238E27FC236}">
                <a16:creationId xmlns:a16="http://schemas.microsoft.com/office/drawing/2014/main" id="{F47F044A-3E52-94CF-2623-65EA4642FA00}"/>
              </a:ext>
            </a:extLst>
          </p:cNvPr>
          <p:cNvSpPr/>
          <p:nvPr/>
        </p:nvSpPr>
        <p:spPr>
          <a:xfrm>
            <a:off x="-1436807" y="6527039"/>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864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6FA89-3D96-3609-67A4-EAFC58AFD39A}"/>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52398D93-B403-2573-A36A-F43592D2B7E2}"/>
              </a:ext>
            </a:extLst>
          </p:cNvPr>
          <p:cNvSpPr/>
          <p:nvPr/>
        </p:nvSpPr>
        <p:spPr>
          <a:xfrm flipV="1">
            <a:off x="381234" y="2261727"/>
            <a:ext cx="11482519" cy="45719"/>
          </a:xfrm>
          <a:custGeom>
            <a:avLst/>
            <a:gdLst/>
            <a:ahLst/>
            <a:cxnLst/>
            <a:rect l="l" t="t" r="r" b="b"/>
            <a:pathLst>
              <a:path w="11111865">
                <a:moveTo>
                  <a:pt x="0" y="0"/>
                </a:moveTo>
                <a:lnTo>
                  <a:pt x="11111484" y="0"/>
                </a:lnTo>
              </a:path>
            </a:pathLst>
          </a:custGeom>
          <a:ln w="12700">
            <a:solidFill>
              <a:srgbClr val="7E7E7E"/>
            </a:solidFill>
          </a:ln>
        </p:spPr>
        <p:txBody>
          <a:bodyPr wrap="square" lIns="0" tIns="0" rIns="0" bIns="0" rtlCol="0"/>
          <a:lstStyle/>
          <a:p>
            <a:endParaRPr/>
          </a:p>
        </p:txBody>
      </p:sp>
      <p:sp>
        <p:nvSpPr>
          <p:cNvPr id="6" name="object 6">
            <a:extLst>
              <a:ext uri="{FF2B5EF4-FFF2-40B4-BE49-F238E27FC236}">
                <a16:creationId xmlns:a16="http://schemas.microsoft.com/office/drawing/2014/main" id="{9F6E4C25-96BB-5288-DA8F-0D9BA25D8C83}"/>
              </a:ext>
            </a:extLst>
          </p:cNvPr>
          <p:cNvSpPr txBox="1"/>
          <p:nvPr/>
        </p:nvSpPr>
        <p:spPr>
          <a:xfrm>
            <a:off x="8418923" y="2029475"/>
            <a:ext cx="1943029"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Quantitative Benefit</a:t>
            </a:r>
            <a:endParaRPr sz="1300">
              <a:latin typeface="DM Sans" pitchFamily="2" charset="77"/>
              <a:cs typeface="Arial"/>
            </a:endParaRPr>
          </a:p>
        </p:txBody>
      </p:sp>
      <p:sp>
        <p:nvSpPr>
          <p:cNvPr id="16" name="object 16">
            <a:extLst>
              <a:ext uri="{FF2B5EF4-FFF2-40B4-BE49-F238E27FC236}">
                <a16:creationId xmlns:a16="http://schemas.microsoft.com/office/drawing/2014/main" id="{ECE478A8-660B-536B-F1FA-8AC6F516BBB7}"/>
              </a:ext>
            </a:extLst>
          </p:cNvPr>
          <p:cNvSpPr txBox="1"/>
          <p:nvPr/>
        </p:nvSpPr>
        <p:spPr>
          <a:xfrm>
            <a:off x="2158295" y="2451129"/>
            <a:ext cx="2695059" cy="1737014"/>
          </a:xfrm>
          <a:prstGeom prst="rect">
            <a:avLst/>
          </a:prstGeom>
        </p:spPr>
        <p:txBody>
          <a:bodyPr vert="horz" wrap="square" lIns="0" tIns="13335" rIns="0" bIns="0" rtlCol="0">
            <a:spAutoFit/>
          </a:bodyPr>
          <a:lstStyle/>
          <a:p>
            <a:pPr algn="just" rtl="0" fontAlgn="base"/>
            <a:r>
              <a:rPr lang="en-CA" sz="1400" b="0" i="0" u="none" strike="noStrike">
                <a:solidFill>
                  <a:srgbClr val="000000"/>
                </a:solidFill>
                <a:effectLst/>
                <a:latin typeface="DM Sans" pitchFamily="2" charset="77"/>
              </a:rPr>
              <a:t>Expand into high-risk regions in </a:t>
            </a:r>
            <a:r>
              <a:rPr lang="en-CA" sz="1400" b="1" i="0" u="none" strike="noStrike">
                <a:solidFill>
                  <a:srgbClr val="000000"/>
                </a:solidFill>
                <a:effectLst/>
                <a:latin typeface="DM Sans" pitchFamily="2" charset="77"/>
              </a:rPr>
              <a:t>AB, ON and BC, </a:t>
            </a:r>
            <a:r>
              <a:rPr lang="en-CA" sz="1400" b="0" i="0" u="none" strike="noStrike">
                <a:solidFill>
                  <a:srgbClr val="000000"/>
                </a:solidFill>
                <a:effectLst/>
                <a:latin typeface="DM Sans" pitchFamily="2" charset="77"/>
              </a:rPr>
              <a:t>using a blend of </a:t>
            </a:r>
            <a:r>
              <a:rPr lang="en-CA" sz="1400" b="1" i="0" u="none" strike="noStrike">
                <a:solidFill>
                  <a:srgbClr val="000000"/>
                </a:solidFill>
                <a:effectLst/>
                <a:latin typeface="DM Sans" pitchFamily="2" charset="77"/>
              </a:rPr>
              <a:t> parametric and traditional insurance coverage. </a:t>
            </a:r>
            <a:r>
              <a:rPr lang="en-CA" sz="1400" b="0" i="0" u="none" strike="noStrike">
                <a:solidFill>
                  <a:srgbClr val="000000"/>
                </a:solidFill>
                <a:effectLst/>
                <a:latin typeface="DM Sans" pitchFamily="2" charset="77"/>
              </a:rPr>
              <a:t>(Monitor the update CAT risk data to </a:t>
            </a:r>
            <a:r>
              <a:rPr lang="en-CA" sz="1400" b="1" i="0" u="none" strike="noStrike">
                <a:solidFill>
                  <a:srgbClr val="0E0E0E"/>
                </a:solidFill>
                <a:effectLst/>
                <a:latin typeface="DM Sans" pitchFamily="2" charset="77"/>
              </a:rPr>
              <a:t>r</a:t>
            </a:r>
            <a:r>
              <a:rPr lang="en-CA" sz="1400" b="0" i="0" u="none" strike="noStrike">
                <a:solidFill>
                  <a:srgbClr val="0E0E0E"/>
                </a:solidFill>
                <a:effectLst/>
                <a:latin typeface="DM Sans" pitchFamily="2" charset="77"/>
              </a:rPr>
              <a:t>eassess and recalibrate parametric insurance thresholds annually)</a:t>
            </a:r>
            <a:endParaRPr lang="en-CA" sz="1400" b="0" i="0" u="none" strike="noStrike">
              <a:solidFill>
                <a:srgbClr val="000000"/>
              </a:solidFill>
              <a:effectLst/>
              <a:latin typeface="DM Sans" pitchFamily="2" charset="77"/>
            </a:endParaRPr>
          </a:p>
        </p:txBody>
      </p:sp>
      <p:sp>
        <p:nvSpPr>
          <p:cNvPr id="33" name="object 6">
            <a:extLst>
              <a:ext uri="{FF2B5EF4-FFF2-40B4-BE49-F238E27FC236}">
                <a16:creationId xmlns:a16="http://schemas.microsoft.com/office/drawing/2014/main" id="{721821EA-2EEF-CA40-1F4E-4390F0E70318}"/>
              </a:ext>
            </a:extLst>
          </p:cNvPr>
          <p:cNvSpPr txBox="1"/>
          <p:nvPr/>
        </p:nvSpPr>
        <p:spPr>
          <a:xfrm>
            <a:off x="2158295" y="2043163"/>
            <a:ext cx="1569644"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Recommendations</a:t>
            </a:r>
            <a:endParaRPr sz="1300">
              <a:latin typeface="DM Sans" pitchFamily="2" charset="77"/>
              <a:cs typeface="Arial"/>
            </a:endParaRPr>
          </a:p>
        </p:txBody>
      </p:sp>
      <p:sp>
        <p:nvSpPr>
          <p:cNvPr id="36" name="object 7">
            <a:extLst>
              <a:ext uri="{FF2B5EF4-FFF2-40B4-BE49-F238E27FC236}">
                <a16:creationId xmlns:a16="http://schemas.microsoft.com/office/drawing/2014/main" id="{B9C243DC-D66C-B72E-28B7-C89C7BBA98B1}"/>
              </a:ext>
            </a:extLst>
          </p:cNvPr>
          <p:cNvSpPr txBox="1"/>
          <p:nvPr/>
        </p:nvSpPr>
        <p:spPr>
          <a:xfrm>
            <a:off x="381234" y="2459843"/>
            <a:ext cx="1413780" cy="1661993"/>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L="45720">
              <a:lnSpc>
                <a:spcPct val="100000"/>
              </a:lnSpc>
            </a:pPr>
            <a:endParaRPr lang="en-US" sz="1200" b="1" spc="-10">
              <a:solidFill>
                <a:srgbClr val="FFFFFF"/>
              </a:solidFill>
              <a:latin typeface="DM Sans" pitchFamily="2" charset="0"/>
              <a:cs typeface="Arial"/>
            </a:endParaRPr>
          </a:p>
          <a:p>
            <a:pPr marL="45720">
              <a:lnSpc>
                <a:spcPct val="100000"/>
              </a:lnSpc>
            </a:pPr>
            <a:endParaRPr lang="en-US" sz="1200" b="1" spc="-10">
              <a:solidFill>
                <a:srgbClr val="FFFFFF"/>
              </a:solidFill>
              <a:latin typeface="DM Sans" pitchFamily="2" charset="0"/>
              <a:cs typeface="Arial"/>
            </a:endParaRPr>
          </a:p>
          <a:p>
            <a:pPr marL="45720">
              <a:lnSpc>
                <a:spcPct val="100000"/>
              </a:lnSpc>
            </a:pPr>
            <a:r>
              <a:rPr lang="en-US" sz="1200" b="1" spc="-10">
                <a:solidFill>
                  <a:srgbClr val="FFFFFF"/>
                </a:solidFill>
                <a:latin typeface="DM Sans" pitchFamily="2" charset="0"/>
                <a:cs typeface="Arial"/>
              </a:rPr>
              <a:t>Recommendation</a:t>
            </a:r>
          </a:p>
          <a:p>
            <a:pPr marL="45720">
              <a:lnSpc>
                <a:spcPct val="100000"/>
              </a:lnSpc>
            </a:pPr>
            <a:r>
              <a:rPr lang="en-US" sz="3600" b="1" spc="-10">
                <a:solidFill>
                  <a:srgbClr val="FFFFFF"/>
                </a:solidFill>
                <a:latin typeface="DM Sans" pitchFamily="2" charset="0"/>
                <a:cs typeface="Arial"/>
              </a:rPr>
              <a:t>1</a:t>
            </a:r>
            <a:endParaRPr lang="en-US" sz="4000">
              <a:latin typeface="DM Sans" pitchFamily="2" charset="0"/>
              <a:cs typeface="Arial"/>
            </a:endParaRPr>
          </a:p>
        </p:txBody>
      </p:sp>
      <p:sp>
        <p:nvSpPr>
          <p:cNvPr id="37" name="object 6">
            <a:extLst>
              <a:ext uri="{FF2B5EF4-FFF2-40B4-BE49-F238E27FC236}">
                <a16:creationId xmlns:a16="http://schemas.microsoft.com/office/drawing/2014/main" id="{B1CFEA3C-E74A-5A5A-FB26-0E04CA8285A3}"/>
              </a:ext>
            </a:extLst>
          </p:cNvPr>
          <p:cNvSpPr txBox="1"/>
          <p:nvPr/>
        </p:nvSpPr>
        <p:spPr>
          <a:xfrm>
            <a:off x="4999990" y="2029475"/>
            <a:ext cx="1569644"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Qualitative Benefit</a:t>
            </a:r>
            <a:endParaRPr sz="1300">
              <a:latin typeface="DM Sans" pitchFamily="2" charset="77"/>
              <a:cs typeface="Arial"/>
            </a:endParaRPr>
          </a:p>
        </p:txBody>
      </p:sp>
      <p:sp>
        <p:nvSpPr>
          <p:cNvPr id="41" name="TextBox 40">
            <a:extLst>
              <a:ext uri="{FF2B5EF4-FFF2-40B4-BE49-F238E27FC236}">
                <a16:creationId xmlns:a16="http://schemas.microsoft.com/office/drawing/2014/main" id="{0E092368-631D-5610-B320-853F876CB32E}"/>
              </a:ext>
            </a:extLst>
          </p:cNvPr>
          <p:cNvSpPr txBox="1"/>
          <p:nvPr/>
        </p:nvSpPr>
        <p:spPr>
          <a:xfrm>
            <a:off x="4032738" y="2417404"/>
            <a:ext cx="4153722" cy="1815882"/>
          </a:xfrm>
          <a:prstGeom prst="rect">
            <a:avLst/>
          </a:prstGeom>
          <a:noFill/>
        </p:spPr>
        <p:txBody>
          <a:bodyPr wrap="square">
            <a:spAutoFit/>
          </a:bodyPr>
          <a:lstStyle/>
          <a:p>
            <a:pPr marL="914400" algn="just" rtl="0" fontAlgn="base"/>
            <a:r>
              <a:rPr lang="en-CA" sz="1400">
                <a:latin typeface="DM Sans" pitchFamily="2" charset="77"/>
              </a:rPr>
              <a:t>Enhanced investor confidence and stronger stakeholder trust arise from demonstrating a proactive approach to managing significant risks in high-potential renewable energy markets. Signals a commitment to protecting investments and ensuring long-term stability.</a:t>
            </a:r>
            <a:endParaRPr lang="en-CA" sz="1400" b="0" i="0" u="none" strike="noStrike">
              <a:solidFill>
                <a:srgbClr val="000000"/>
              </a:solidFill>
              <a:effectLst/>
              <a:latin typeface="DM Sans" pitchFamily="2" charset="77"/>
            </a:endParaRPr>
          </a:p>
        </p:txBody>
      </p:sp>
      <p:sp>
        <p:nvSpPr>
          <p:cNvPr id="44" name="TextBox 43">
            <a:extLst>
              <a:ext uri="{FF2B5EF4-FFF2-40B4-BE49-F238E27FC236}">
                <a16:creationId xmlns:a16="http://schemas.microsoft.com/office/drawing/2014/main" id="{1A8EDDAC-0ADF-5DCF-3BAB-4A6FF5D429C3}"/>
              </a:ext>
            </a:extLst>
          </p:cNvPr>
          <p:cNvSpPr txBox="1"/>
          <p:nvPr/>
        </p:nvSpPr>
        <p:spPr>
          <a:xfrm>
            <a:off x="7404765" y="2417716"/>
            <a:ext cx="4435543" cy="2246769"/>
          </a:xfrm>
          <a:prstGeom prst="rect">
            <a:avLst/>
          </a:prstGeom>
          <a:noFill/>
        </p:spPr>
        <p:txBody>
          <a:bodyPr wrap="square">
            <a:spAutoFit/>
          </a:bodyPr>
          <a:lstStyle/>
          <a:p>
            <a:pPr marL="914400" algn="just" rtl="0" fontAlgn="base"/>
            <a:r>
              <a:rPr lang="en-CA" sz="1400">
                <a:latin typeface="DM Sans" pitchFamily="2" charset="77"/>
              </a:rPr>
              <a:t>The strategic layering of rapid parametric payouts with traditional insurance significantly reduces the potential for substantial uninsured financial losses following severe CAT events. This blended approach also accelerates recovery by providing immediate funds while traditional claims are being processed</a:t>
            </a:r>
            <a:r>
              <a:rPr lang="en-CA" sz="1400"/>
              <a:t>.</a:t>
            </a:r>
            <a:br>
              <a:rPr lang="en-CA" sz="1400" b="0">
                <a:effectLst/>
                <a:latin typeface="DM Sans" pitchFamily="2" charset="77"/>
              </a:rPr>
            </a:br>
            <a:endParaRPr lang="en-US" sz="1400">
              <a:latin typeface="DM Sans" pitchFamily="2" charset="77"/>
            </a:endParaRPr>
          </a:p>
        </p:txBody>
      </p:sp>
      <p:sp>
        <p:nvSpPr>
          <p:cNvPr id="45" name="object 4">
            <a:extLst>
              <a:ext uri="{FF2B5EF4-FFF2-40B4-BE49-F238E27FC236}">
                <a16:creationId xmlns:a16="http://schemas.microsoft.com/office/drawing/2014/main" id="{7D334BB2-3304-90E1-D037-029B5CF55E2A}"/>
              </a:ext>
            </a:extLst>
          </p:cNvPr>
          <p:cNvSpPr/>
          <p:nvPr/>
        </p:nvSpPr>
        <p:spPr>
          <a:xfrm>
            <a:off x="351692" y="4518253"/>
            <a:ext cx="11482519" cy="45719"/>
          </a:xfrm>
          <a:custGeom>
            <a:avLst/>
            <a:gdLst/>
            <a:ahLst/>
            <a:cxnLst/>
            <a:rect l="l" t="t" r="r" b="b"/>
            <a:pathLst>
              <a:path w="11111865">
                <a:moveTo>
                  <a:pt x="0" y="0"/>
                </a:moveTo>
                <a:lnTo>
                  <a:pt x="11111484" y="0"/>
                </a:lnTo>
              </a:path>
            </a:pathLst>
          </a:custGeom>
          <a:ln w="12700">
            <a:solidFill>
              <a:srgbClr val="7E7E7E"/>
            </a:solidFill>
          </a:ln>
        </p:spPr>
        <p:txBody>
          <a:bodyPr wrap="square" lIns="0" tIns="0" rIns="0" bIns="0" rtlCol="0"/>
          <a:lstStyle/>
          <a:p>
            <a:endParaRPr/>
          </a:p>
        </p:txBody>
      </p:sp>
      <p:sp>
        <p:nvSpPr>
          <p:cNvPr id="47" name="object 16">
            <a:extLst>
              <a:ext uri="{FF2B5EF4-FFF2-40B4-BE49-F238E27FC236}">
                <a16:creationId xmlns:a16="http://schemas.microsoft.com/office/drawing/2014/main" id="{42576FF3-2296-FDC0-A8B7-A3EE31BB325A}"/>
              </a:ext>
            </a:extLst>
          </p:cNvPr>
          <p:cNvSpPr txBox="1"/>
          <p:nvPr/>
        </p:nvSpPr>
        <p:spPr>
          <a:xfrm>
            <a:off x="1219922" y="4849516"/>
            <a:ext cx="7560135" cy="1090683"/>
          </a:xfrm>
          <a:prstGeom prst="rect">
            <a:avLst/>
          </a:prstGeom>
        </p:spPr>
        <p:txBody>
          <a:bodyPr vert="horz" wrap="square" lIns="0" tIns="13335" rIns="0" bIns="0" rtlCol="0">
            <a:spAutoFit/>
          </a:bodyPr>
          <a:lstStyle/>
          <a:p>
            <a:pPr marL="1200150" indent="-285750" algn="just" rtl="0" fontAlgn="base">
              <a:buFont typeface="Arial" panose="020B0604020202020204" pitchFamily="34" charset="0"/>
              <a:buChar char="•"/>
            </a:pPr>
            <a:r>
              <a:rPr lang="en-CA" sz="1400" b="0" i="0" u="none" strike="noStrike">
                <a:solidFill>
                  <a:schemeClr val="tx1"/>
                </a:solidFill>
                <a:effectLst/>
                <a:latin typeface="DM Sans" pitchFamily="2" charset="77"/>
              </a:rPr>
              <a:t>Conduct site-specific risk assessments before expansion</a:t>
            </a:r>
          </a:p>
          <a:p>
            <a:pPr marL="1200150" indent="-285750" algn="just" rtl="0" fontAlgn="base">
              <a:buFont typeface="Arial" panose="020B0604020202020204" pitchFamily="34" charset="0"/>
              <a:buChar char="•"/>
            </a:pPr>
            <a:r>
              <a:rPr lang="en-CA" sz="1400" b="0" i="0" u="none" strike="noStrike">
                <a:solidFill>
                  <a:schemeClr val="tx1"/>
                </a:solidFill>
                <a:effectLst/>
                <a:latin typeface="DM Sans" pitchFamily="2" charset="77"/>
              </a:rPr>
              <a:t>Use </a:t>
            </a:r>
            <a:r>
              <a:rPr lang="en-CA" sz="1400" b="1" i="0" u="none" strike="noStrike">
                <a:solidFill>
                  <a:schemeClr val="tx1"/>
                </a:solidFill>
                <a:effectLst/>
                <a:latin typeface="DM Sans" pitchFamily="2" charset="77"/>
              </a:rPr>
              <a:t>elevated solar panel structures</a:t>
            </a:r>
            <a:r>
              <a:rPr lang="en-CA" sz="1400" b="0" i="0" u="none" strike="noStrike">
                <a:solidFill>
                  <a:schemeClr val="tx1"/>
                </a:solidFill>
                <a:effectLst/>
                <a:latin typeface="DM Sans" pitchFamily="2" charset="77"/>
              </a:rPr>
              <a:t> in flood-prone zones (Maritimes)</a:t>
            </a:r>
          </a:p>
          <a:p>
            <a:pPr marL="1200150" indent="-285750" algn="just" rtl="0" fontAlgn="base">
              <a:buFont typeface="Arial" panose="020B0604020202020204" pitchFamily="34" charset="0"/>
              <a:buChar char="•"/>
            </a:pPr>
            <a:r>
              <a:rPr lang="en-CA" sz="1400" b="0" i="0" u="none" strike="noStrike">
                <a:solidFill>
                  <a:schemeClr val="tx1"/>
                </a:solidFill>
                <a:effectLst/>
                <a:latin typeface="DM Sans" pitchFamily="2" charset="77"/>
              </a:rPr>
              <a:t>Use wind turbines with auto shut off systems if it exceeding the wind speed triggers in moderate-to-high wind areas (ON, QC, BC)</a:t>
            </a:r>
          </a:p>
          <a:p>
            <a:pPr marL="1200150" indent="-285750" algn="just" rtl="0" fontAlgn="base">
              <a:buFont typeface="Arial" panose="020B0604020202020204" pitchFamily="34" charset="0"/>
              <a:buChar char="•"/>
            </a:pPr>
            <a:r>
              <a:rPr lang="en-CA" sz="1400" b="0" i="0" u="none" strike="noStrike">
                <a:solidFill>
                  <a:schemeClr val="tx1"/>
                </a:solidFill>
                <a:effectLst/>
                <a:latin typeface="DM Sans" pitchFamily="2" charset="77"/>
              </a:rPr>
              <a:t>Apply seasonal trigger adjustments to parametric policies</a:t>
            </a:r>
          </a:p>
        </p:txBody>
      </p:sp>
      <p:sp>
        <p:nvSpPr>
          <p:cNvPr id="48" name="object 7">
            <a:extLst>
              <a:ext uri="{FF2B5EF4-FFF2-40B4-BE49-F238E27FC236}">
                <a16:creationId xmlns:a16="http://schemas.microsoft.com/office/drawing/2014/main" id="{2F5255C3-F925-0EB1-9E91-4293051DF280}"/>
              </a:ext>
            </a:extLst>
          </p:cNvPr>
          <p:cNvSpPr txBox="1"/>
          <p:nvPr/>
        </p:nvSpPr>
        <p:spPr>
          <a:xfrm>
            <a:off x="354740" y="4839887"/>
            <a:ext cx="1413780" cy="1169551"/>
          </a:xfrm>
          <a:prstGeom prst="rect">
            <a:avLst/>
          </a:prstGeom>
          <a:solidFill>
            <a:srgbClr val="A74F09"/>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L="45720">
              <a:lnSpc>
                <a:spcPct val="100000"/>
              </a:lnSpc>
            </a:pPr>
            <a:r>
              <a:rPr lang="en-US" sz="2000" b="1" spc="-10">
                <a:solidFill>
                  <a:srgbClr val="FFFFFF"/>
                </a:solidFill>
                <a:latin typeface="DM Sans" pitchFamily="2" charset="0"/>
                <a:cs typeface="Arial"/>
              </a:rPr>
              <a:t>Risk Mitigation</a:t>
            </a:r>
            <a:endParaRPr lang="en-US" sz="6000">
              <a:latin typeface="DM Sans" pitchFamily="2" charset="0"/>
              <a:cs typeface="Arial"/>
            </a:endParaRPr>
          </a:p>
        </p:txBody>
      </p:sp>
      <p:sp>
        <p:nvSpPr>
          <p:cNvPr id="51" name="object 8">
            <a:extLst>
              <a:ext uri="{FF2B5EF4-FFF2-40B4-BE49-F238E27FC236}">
                <a16:creationId xmlns:a16="http://schemas.microsoft.com/office/drawing/2014/main" id="{B4F854B7-7ED5-EFD1-609D-75F15BD781CE}"/>
              </a:ext>
            </a:extLst>
          </p:cNvPr>
          <p:cNvSpPr txBox="1">
            <a:spLocks noGrp="1"/>
          </p:cNvSpPr>
          <p:nvPr>
            <p:ph type="title"/>
          </p:nvPr>
        </p:nvSpPr>
        <p:spPr>
          <a:xfrm>
            <a:off x="222722" y="187189"/>
            <a:ext cx="12418086" cy="397545"/>
          </a:xfrm>
          <a:prstGeom prst="rect">
            <a:avLst/>
          </a:prstGeom>
        </p:spPr>
        <p:txBody>
          <a:bodyPr vert="horz" wrap="square" lIns="0" tIns="12700" rIns="0" bIns="0" rtlCol="0" anchor="t">
            <a:spAutoFit/>
          </a:bodyPr>
          <a:lstStyle/>
          <a:p>
            <a:pPr marL="12700">
              <a:lnSpc>
                <a:spcPct val="100000"/>
              </a:lnSpc>
              <a:spcBef>
                <a:spcPts val="100"/>
              </a:spcBef>
              <a:tabLst>
                <a:tab pos="11896090" algn="l"/>
              </a:tabLst>
            </a:pPr>
            <a:r>
              <a:rPr lang="en-CA" sz="2500" u="none">
                <a:latin typeface="DM Sans"/>
              </a:rPr>
              <a:t>Long-Term Recommendations</a:t>
            </a:r>
            <a:r>
              <a:rPr lang="en-US" sz="2500" u="none"/>
              <a:t>	</a:t>
            </a:r>
          </a:p>
        </p:txBody>
      </p:sp>
      <p:pic>
        <p:nvPicPr>
          <p:cNvPr id="52" name="Picture 51" descr="Dotted Line PNGs for Free Download">
            <a:extLst>
              <a:ext uri="{FF2B5EF4-FFF2-40B4-BE49-F238E27FC236}">
                <a16:creationId xmlns:a16="http://schemas.microsoft.com/office/drawing/2014/main" id="{4F4CAFF9-520E-6AA5-975A-8912FDE1E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62"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Dotted Line PNGs for Free Download">
            <a:extLst>
              <a:ext uri="{FF2B5EF4-FFF2-40B4-BE49-F238E27FC236}">
                <a16:creationId xmlns:a16="http://schemas.microsoft.com/office/drawing/2014/main" id="{EB24C38E-502A-09E6-32D4-EF9B9DAE4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40"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Dotted Line PNGs for Free Download">
            <a:extLst>
              <a:ext uri="{FF2B5EF4-FFF2-40B4-BE49-F238E27FC236}">
                <a16:creationId xmlns:a16="http://schemas.microsoft.com/office/drawing/2014/main" id="{F073F3C7-FDA3-9EE0-A13D-D63713895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1432" y="-70388"/>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56" name="object 12">
            <a:extLst>
              <a:ext uri="{FF2B5EF4-FFF2-40B4-BE49-F238E27FC236}">
                <a16:creationId xmlns:a16="http://schemas.microsoft.com/office/drawing/2014/main" id="{3C4F858B-D522-36F5-6F5E-A4A3E05CF3C5}"/>
              </a:ext>
            </a:extLst>
          </p:cNvPr>
          <p:cNvSpPr txBox="1"/>
          <p:nvPr/>
        </p:nvSpPr>
        <p:spPr>
          <a:xfrm>
            <a:off x="264489" y="632847"/>
            <a:ext cx="11477745" cy="505267"/>
          </a:xfrm>
          <a:prstGeom prst="rect">
            <a:avLst/>
          </a:prstGeom>
        </p:spPr>
        <p:txBody>
          <a:bodyPr vert="horz" wrap="square" lIns="0" tIns="12700" rIns="0" bIns="0" rtlCol="0">
            <a:spAutoFit/>
          </a:bodyPr>
          <a:lstStyle/>
          <a:p>
            <a:pPr marL="12700" marR="5080">
              <a:lnSpc>
                <a:spcPct val="100000"/>
              </a:lnSpc>
              <a:spcBef>
                <a:spcPts val="100"/>
              </a:spcBef>
            </a:pPr>
            <a:r>
              <a:rPr lang="en-CA" sz="1600">
                <a:latin typeface="DM Sans" pitchFamily="2" charset="77"/>
              </a:rPr>
              <a:t>A strategic pivot towards renewable energy, coupled with robust risk management, positions Quant Co. for sustained growth and resilience in the evolving global energy landscape.</a:t>
            </a:r>
            <a:endParaRPr lang="en-US" sz="1600">
              <a:latin typeface="DM Sans" pitchFamily="2" charset="77"/>
              <a:cs typeface="Arial"/>
            </a:endParaRPr>
          </a:p>
        </p:txBody>
      </p:sp>
      <p:sp>
        <p:nvSpPr>
          <p:cNvPr id="2" name="object 25">
            <a:extLst>
              <a:ext uri="{FF2B5EF4-FFF2-40B4-BE49-F238E27FC236}">
                <a16:creationId xmlns:a16="http://schemas.microsoft.com/office/drawing/2014/main" id="{AB34E35E-16F0-8FA7-E7EE-81233C6D9744}"/>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27</a:t>
            </a:fld>
            <a:endParaRPr lang="en-CA" sz="1200" spc="-25"/>
          </a:p>
        </p:txBody>
      </p:sp>
      <p:sp>
        <p:nvSpPr>
          <p:cNvPr id="3" name="Rectangle 2">
            <a:extLst>
              <a:ext uri="{FF2B5EF4-FFF2-40B4-BE49-F238E27FC236}">
                <a16:creationId xmlns:a16="http://schemas.microsoft.com/office/drawing/2014/main" id="{0EA33FFE-0454-9598-D684-3C5281E24D28}"/>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25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flipV="1">
            <a:off x="381234" y="2261727"/>
            <a:ext cx="11482519" cy="45719"/>
          </a:xfrm>
          <a:custGeom>
            <a:avLst/>
            <a:gdLst/>
            <a:ahLst/>
            <a:cxnLst/>
            <a:rect l="l" t="t" r="r" b="b"/>
            <a:pathLst>
              <a:path w="11111865">
                <a:moveTo>
                  <a:pt x="0" y="0"/>
                </a:moveTo>
                <a:lnTo>
                  <a:pt x="11111484" y="0"/>
                </a:lnTo>
              </a:path>
            </a:pathLst>
          </a:custGeom>
          <a:ln w="12700">
            <a:solidFill>
              <a:srgbClr val="7E7E7E"/>
            </a:solidFill>
          </a:ln>
        </p:spPr>
        <p:txBody>
          <a:bodyPr wrap="square" lIns="0" tIns="0" rIns="0" bIns="0" rtlCol="0"/>
          <a:lstStyle/>
          <a:p>
            <a:endParaRPr/>
          </a:p>
        </p:txBody>
      </p:sp>
      <p:sp>
        <p:nvSpPr>
          <p:cNvPr id="6" name="object 6"/>
          <p:cNvSpPr txBox="1"/>
          <p:nvPr/>
        </p:nvSpPr>
        <p:spPr>
          <a:xfrm>
            <a:off x="8418923" y="2029475"/>
            <a:ext cx="1943029"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Quantitative Benefit</a:t>
            </a:r>
            <a:endParaRPr lang="en-CA" sz="1300">
              <a:latin typeface="DM Sans" pitchFamily="2" charset="77"/>
              <a:cs typeface="Arial"/>
            </a:endParaRPr>
          </a:p>
        </p:txBody>
      </p:sp>
      <p:sp>
        <p:nvSpPr>
          <p:cNvPr id="16" name="object 16"/>
          <p:cNvSpPr txBox="1"/>
          <p:nvPr/>
        </p:nvSpPr>
        <p:spPr>
          <a:xfrm>
            <a:off x="2158295" y="2451129"/>
            <a:ext cx="2695059" cy="1306127"/>
          </a:xfrm>
          <a:prstGeom prst="rect">
            <a:avLst/>
          </a:prstGeom>
        </p:spPr>
        <p:txBody>
          <a:bodyPr vert="horz" wrap="square" lIns="0" tIns="13335" rIns="0" bIns="0" rtlCol="0">
            <a:spAutoFit/>
          </a:bodyPr>
          <a:lstStyle/>
          <a:p>
            <a:pPr algn="just" rtl="0" fontAlgn="base"/>
            <a:r>
              <a:rPr lang="en-CA" sz="1200" b="0" i="0" u="none" strike="noStrike">
                <a:solidFill>
                  <a:srgbClr val="000000"/>
                </a:solidFill>
                <a:effectLst/>
                <a:latin typeface="DM Sans" pitchFamily="2" charset="77"/>
              </a:rPr>
              <a:t>Strengthen Quant Co. position as a national renewable leader with </a:t>
            </a:r>
            <a:r>
              <a:rPr lang="en-CA" sz="1200" b="1" i="0" u="none" strike="noStrike">
                <a:solidFill>
                  <a:srgbClr val="000000"/>
                </a:solidFill>
                <a:effectLst/>
                <a:latin typeface="DM Sans" pitchFamily="2" charset="77"/>
              </a:rPr>
              <a:t>ESG credibility</a:t>
            </a:r>
            <a:r>
              <a:rPr lang="en-CA" sz="1200" b="0" i="0" u="none" strike="noStrike">
                <a:solidFill>
                  <a:srgbClr val="000000"/>
                </a:solidFill>
                <a:effectLst/>
                <a:latin typeface="DM Sans" pitchFamily="2" charset="77"/>
              </a:rPr>
              <a:t>. (By using clean energy expansion to strengthen ESG ratings, Quant Co. can regain investor confidence and unlock the green capital market)</a:t>
            </a:r>
          </a:p>
        </p:txBody>
      </p:sp>
      <p:sp>
        <p:nvSpPr>
          <p:cNvPr id="33" name="object 6">
            <a:extLst>
              <a:ext uri="{FF2B5EF4-FFF2-40B4-BE49-F238E27FC236}">
                <a16:creationId xmlns:a16="http://schemas.microsoft.com/office/drawing/2014/main" id="{A02AC095-FE69-EB96-33B5-58D2498D7CA1}"/>
              </a:ext>
            </a:extLst>
          </p:cNvPr>
          <p:cNvSpPr txBox="1"/>
          <p:nvPr/>
        </p:nvSpPr>
        <p:spPr>
          <a:xfrm>
            <a:off x="2158295" y="2043163"/>
            <a:ext cx="1569644"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Recommendations</a:t>
            </a:r>
            <a:endParaRPr sz="1300">
              <a:latin typeface="DM Sans" pitchFamily="2" charset="77"/>
              <a:cs typeface="Arial"/>
            </a:endParaRPr>
          </a:p>
        </p:txBody>
      </p:sp>
      <p:sp>
        <p:nvSpPr>
          <p:cNvPr id="36" name="object 7">
            <a:extLst>
              <a:ext uri="{FF2B5EF4-FFF2-40B4-BE49-F238E27FC236}">
                <a16:creationId xmlns:a16="http://schemas.microsoft.com/office/drawing/2014/main" id="{19DB7345-FC18-8155-4C01-A3B4AC52653E}"/>
              </a:ext>
            </a:extLst>
          </p:cNvPr>
          <p:cNvSpPr txBox="1"/>
          <p:nvPr/>
        </p:nvSpPr>
        <p:spPr>
          <a:xfrm>
            <a:off x="381234" y="2459843"/>
            <a:ext cx="1413780" cy="1292662"/>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L="45720">
              <a:lnSpc>
                <a:spcPct val="100000"/>
              </a:lnSpc>
            </a:pPr>
            <a:r>
              <a:rPr lang="en-US" sz="1200" b="1" spc="-10">
                <a:solidFill>
                  <a:srgbClr val="FFFFFF"/>
                </a:solidFill>
                <a:latin typeface="DM Sans" pitchFamily="2" charset="0"/>
                <a:cs typeface="Arial"/>
              </a:rPr>
              <a:t>Recommendation</a:t>
            </a:r>
          </a:p>
          <a:p>
            <a:pPr marL="45720">
              <a:lnSpc>
                <a:spcPct val="100000"/>
              </a:lnSpc>
            </a:pPr>
            <a:r>
              <a:rPr lang="en-US" sz="3600" b="1" spc="-10">
                <a:solidFill>
                  <a:srgbClr val="FFFFFF"/>
                </a:solidFill>
                <a:latin typeface="DM Sans" pitchFamily="2" charset="0"/>
                <a:cs typeface="Arial"/>
              </a:rPr>
              <a:t>2</a:t>
            </a:r>
            <a:endParaRPr lang="en-US" sz="4000">
              <a:latin typeface="DM Sans" pitchFamily="2" charset="0"/>
              <a:cs typeface="Arial"/>
            </a:endParaRPr>
          </a:p>
        </p:txBody>
      </p:sp>
      <p:sp>
        <p:nvSpPr>
          <p:cNvPr id="37" name="object 6">
            <a:extLst>
              <a:ext uri="{FF2B5EF4-FFF2-40B4-BE49-F238E27FC236}">
                <a16:creationId xmlns:a16="http://schemas.microsoft.com/office/drawing/2014/main" id="{3D179325-D33B-E8AB-44B6-7811C71B734B}"/>
              </a:ext>
            </a:extLst>
          </p:cNvPr>
          <p:cNvSpPr txBox="1"/>
          <p:nvPr/>
        </p:nvSpPr>
        <p:spPr>
          <a:xfrm>
            <a:off x="4999990" y="2029475"/>
            <a:ext cx="1569644" cy="212238"/>
          </a:xfrm>
          <a:prstGeom prst="rect">
            <a:avLst/>
          </a:prstGeom>
        </p:spPr>
        <p:txBody>
          <a:bodyPr vert="horz" wrap="square" lIns="0" tIns="12065" rIns="0" bIns="0" rtlCol="0">
            <a:spAutoFit/>
          </a:bodyPr>
          <a:lstStyle/>
          <a:p>
            <a:pPr marL="12700">
              <a:lnSpc>
                <a:spcPct val="100000"/>
              </a:lnSpc>
              <a:spcBef>
                <a:spcPts val="95"/>
              </a:spcBef>
            </a:pPr>
            <a:r>
              <a:rPr lang="en-CA" sz="1300" b="1" spc="-10">
                <a:latin typeface="DM Sans" pitchFamily="2" charset="77"/>
                <a:cs typeface="Arial"/>
              </a:rPr>
              <a:t>Qualitative Benefit</a:t>
            </a:r>
            <a:endParaRPr sz="1300">
              <a:latin typeface="DM Sans" pitchFamily="2" charset="77"/>
              <a:cs typeface="Arial"/>
            </a:endParaRPr>
          </a:p>
        </p:txBody>
      </p:sp>
      <p:sp>
        <p:nvSpPr>
          <p:cNvPr id="41" name="TextBox 40">
            <a:extLst>
              <a:ext uri="{FF2B5EF4-FFF2-40B4-BE49-F238E27FC236}">
                <a16:creationId xmlns:a16="http://schemas.microsoft.com/office/drawing/2014/main" id="{DC255D89-E0D9-A6AC-046B-A805D89BEB08}"/>
              </a:ext>
            </a:extLst>
          </p:cNvPr>
          <p:cNvSpPr txBox="1"/>
          <p:nvPr/>
        </p:nvSpPr>
        <p:spPr>
          <a:xfrm>
            <a:off x="4071660" y="2417404"/>
            <a:ext cx="4114800" cy="1384995"/>
          </a:xfrm>
          <a:prstGeom prst="rect">
            <a:avLst/>
          </a:prstGeom>
          <a:noFill/>
        </p:spPr>
        <p:txBody>
          <a:bodyPr wrap="square">
            <a:spAutoFit/>
          </a:bodyPr>
          <a:lstStyle/>
          <a:p>
            <a:pPr marL="1200150" indent="-285750" algn="just" rtl="0" fontAlgn="base">
              <a:buFont typeface="Arial" panose="020B0604020202020204" pitchFamily="34" charset="0"/>
              <a:buChar char="•"/>
            </a:pPr>
            <a:r>
              <a:rPr lang="en-CA" sz="1200" b="0" i="0" u="none" strike="noStrike">
                <a:solidFill>
                  <a:srgbClr val="000000"/>
                </a:solidFill>
                <a:effectLst/>
                <a:latin typeface="DM Sans" pitchFamily="2" charset="77"/>
              </a:rPr>
              <a:t>Improved ESG ratings can attract investors and enhance public reputation.</a:t>
            </a:r>
          </a:p>
          <a:p>
            <a:pPr marL="1200150" indent="-285750" algn="just" rtl="0" fontAlgn="base">
              <a:buFont typeface="Arial" panose="020B0604020202020204" pitchFamily="34" charset="0"/>
              <a:buChar char="•"/>
            </a:pPr>
            <a:endParaRPr lang="en-CA" sz="1200" b="0" i="0" u="none" strike="noStrike">
              <a:solidFill>
                <a:srgbClr val="000000"/>
              </a:solidFill>
              <a:effectLst/>
              <a:latin typeface="DM Sans" pitchFamily="2" charset="77"/>
            </a:endParaRPr>
          </a:p>
          <a:p>
            <a:pPr marL="1200150" indent="-285750" algn="just" rtl="0" fontAlgn="base">
              <a:buFont typeface="Arial" panose="020B0604020202020204" pitchFamily="34" charset="0"/>
              <a:buChar char="•"/>
            </a:pPr>
            <a:r>
              <a:rPr lang="en-CA" sz="1200" b="0" i="0" u="none" strike="noStrike">
                <a:solidFill>
                  <a:srgbClr val="000000"/>
                </a:solidFill>
                <a:effectLst/>
                <a:latin typeface="DM Sans" pitchFamily="2" charset="77"/>
              </a:rPr>
              <a:t>Aligns with Canada’s climate regulations and stakeholder expectation.</a:t>
            </a:r>
          </a:p>
        </p:txBody>
      </p:sp>
      <p:sp>
        <p:nvSpPr>
          <p:cNvPr id="44" name="TextBox 43">
            <a:extLst>
              <a:ext uri="{FF2B5EF4-FFF2-40B4-BE49-F238E27FC236}">
                <a16:creationId xmlns:a16="http://schemas.microsoft.com/office/drawing/2014/main" id="{7EA64CB9-8970-9EDE-E0C7-FFB94CF5504F}"/>
              </a:ext>
            </a:extLst>
          </p:cNvPr>
          <p:cNvSpPr txBox="1"/>
          <p:nvPr/>
        </p:nvSpPr>
        <p:spPr>
          <a:xfrm>
            <a:off x="7404765" y="2417716"/>
            <a:ext cx="4435543" cy="1200329"/>
          </a:xfrm>
          <a:prstGeom prst="rect">
            <a:avLst/>
          </a:prstGeom>
          <a:noFill/>
        </p:spPr>
        <p:txBody>
          <a:bodyPr wrap="square">
            <a:spAutoFit/>
          </a:bodyPr>
          <a:lstStyle/>
          <a:p>
            <a:pPr marL="914400" algn="just" rtl="0" fontAlgn="base"/>
            <a:r>
              <a:rPr lang="en-CA" sz="1200" b="0" i="0" u="none" strike="noStrike">
                <a:solidFill>
                  <a:srgbClr val="000000"/>
                </a:solidFill>
                <a:effectLst/>
                <a:latin typeface="DM Sans" pitchFamily="2" charset="77"/>
              </a:rPr>
              <a:t>Access to lower-cost capital. Green bonds and sustainability-linked loans typically offer 0.25%–0.50% lower interest rates compared to conventional bonds.</a:t>
            </a:r>
          </a:p>
          <a:p>
            <a:pPr algn="just" rtl="0" fontAlgn="base"/>
            <a:br>
              <a:rPr lang="en-CA" sz="1200" b="0">
                <a:effectLst/>
                <a:latin typeface="DM Sans" pitchFamily="2" charset="77"/>
              </a:rPr>
            </a:br>
            <a:endParaRPr lang="en-US" sz="1200">
              <a:latin typeface="DM Sans" pitchFamily="2" charset="77"/>
            </a:endParaRPr>
          </a:p>
        </p:txBody>
      </p:sp>
      <p:sp>
        <p:nvSpPr>
          <p:cNvPr id="45" name="object 4">
            <a:extLst>
              <a:ext uri="{FF2B5EF4-FFF2-40B4-BE49-F238E27FC236}">
                <a16:creationId xmlns:a16="http://schemas.microsoft.com/office/drawing/2014/main" id="{7F30C72B-94FD-B834-D4FE-61E6BA2DAD8E}"/>
              </a:ext>
            </a:extLst>
          </p:cNvPr>
          <p:cNvSpPr/>
          <p:nvPr/>
        </p:nvSpPr>
        <p:spPr>
          <a:xfrm>
            <a:off x="357789" y="3948674"/>
            <a:ext cx="11482519" cy="45719"/>
          </a:xfrm>
          <a:custGeom>
            <a:avLst/>
            <a:gdLst/>
            <a:ahLst/>
            <a:cxnLst/>
            <a:rect l="l" t="t" r="r" b="b"/>
            <a:pathLst>
              <a:path w="11111865">
                <a:moveTo>
                  <a:pt x="0" y="0"/>
                </a:moveTo>
                <a:lnTo>
                  <a:pt x="11111484" y="0"/>
                </a:lnTo>
              </a:path>
            </a:pathLst>
          </a:custGeom>
          <a:ln w="12700">
            <a:solidFill>
              <a:srgbClr val="7E7E7E"/>
            </a:solidFill>
          </a:ln>
        </p:spPr>
        <p:txBody>
          <a:bodyPr wrap="square" lIns="0" tIns="0" rIns="0" bIns="0" rtlCol="0"/>
          <a:lstStyle/>
          <a:p>
            <a:endParaRPr/>
          </a:p>
        </p:txBody>
      </p:sp>
      <p:sp>
        <p:nvSpPr>
          <p:cNvPr id="46" name="object 5">
            <a:extLst>
              <a:ext uri="{FF2B5EF4-FFF2-40B4-BE49-F238E27FC236}">
                <a16:creationId xmlns:a16="http://schemas.microsoft.com/office/drawing/2014/main" id="{BE1AD7ED-3222-9758-B4CD-283BB221A900}"/>
              </a:ext>
            </a:extLst>
          </p:cNvPr>
          <p:cNvSpPr/>
          <p:nvPr/>
        </p:nvSpPr>
        <p:spPr>
          <a:xfrm flipV="1">
            <a:off x="229773" y="5513122"/>
            <a:ext cx="11610535" cy="45719"/>
          </a:xfrm>
          <a:custGeom>
            <a:avLst/>
            <a:gdLst/>
            <a:ahLst/>
            <a:cxnLst/>
            <a:rect l="l" t="t" r="r" b="b"/>
            <a:pathLst>
              <a:path w="11113135">
                <a:moveTo>
                  <a:pt x="0" y="0"/>
                </a:moveTo>
                <a:lnTo>
                  <a:pt x="11113008" y="0"/>
                </a:lnTo>
              </a:path>
            </a:pathLst>
          </a:custGeom>
          <a:ln w="6350">
            <a:solidFill>
              <a:srgbClr val="7E7E7E"/>
            </a:solidFill>
          </a:ln>
        </p:spPr>
        <p:txBody>
          <a:bodyPr wrap="square" lIns="0" tIns="0" rIns="0" bIns="0" rtlCol="0"/>
          <a:lstStyle/>
          <a:p>
            <a:endParaRPr/>
          </a:p>
        </p:txBody>
      </p:sp>
      <p:sp>
        <p:nvSpPr>
          <p:cNvPr id="47" name="object 16">
            <a:extLst>
              <a:ext uri="{FF2B5EF4-FFF2-40B4-BE49-F238E27FC236}">
                <a16:creationId xmlns:a16="http://schemas.microsoft.com/office/drawing/2014/main" id="{C8A1AF43-AD2C-69AE-0E11-9FB843F42A47}"/>
              </a:ext>
            </a:extLst>
          </p:cNvPr>
          <p:cNvSpPr txBox="1"/>
          <p:nvPr/>
        </p:nvSpPr>
        <p:spPr>
          <a:xfrm>
            <a:off x="2134850" y="4092358"/>
            <a:ext cx="2695059" cy="1306127"/>
          </a:xfrm>
          <a:prstGeom prst="rect">
            <a:avLst/>
          </a:prstGeom>
        </p:spPr>
        <p:txBody>
          <a:bodyPr vert="horz" wrap="square" lIns="0" tIns="13335" rIns="0" bIns="0" rtlCol="0">
            <a:spAutoFit/>
          </a:bodyPr>
          <a:lstStyle/>
          <a:p>
            <a:pPr algn="just" rtl="0" fontAlgn="base"/>
            <a:r>
              <a:rPr lang="en-CA" sz="1200" b="0" i="0" u="none" strike="noStrike">
                <a:solidFill>
                  <a:srgbClr val="000000"/>
                </a:solidFill>
                <a:effectLst/>
                <a:latin typeface="DM Sans" pitchFamily="2" charset="77"/>
              </a:rPr>
              <a:t>Develop internal risk analytics and resilience modeling. (This unit can integrate CAT exposure mapping and weather modeling, which can help reduce long-term insurance costs and make smarter expansion decisions)</a:t>
            </a:r>
          </a:p>
        </p:txBody>
      </p:sp>
      <p:sp>
        <p:nvSpPr>
          <p:cNvPr id="48" name="object 7">
            <a:extLst>
              <a:ext uri="{FF2B5EF4-FFF2-40B4-BE49-F238E27FC236}">
                <a16:creationId xmlns:a16="http://schemas.microsoft.com/office/drawing/2014/main" id="{38F0E5CF-A591-8149-1848-76CBDAED72C5}"/>
              </a:ext>
            </a:extLst>
          </p:cNvPr>
          <p:cNvSpPr txBox="1"/>
          <p:nvPr/>
        </p:nvSpPr>
        <p:spPr>
          <a:xfrm>
            <a:off x="357789" y="4101072"/>
            <a:ext cx="1413780" cy="1292662"/>
          </a:xfrm>
          <a:prstGeom prst="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L="45720">
              <a:lnSpc>
                <a:spcPct val="100000"/>
              </a:lnSpc>
            </a:pPr>
            <a:r>
              <a:rPr lang="en-US" sz="1200" b="1" spc="-10">
                <a:solidFill>
                  <a:srgbClr val="FFFFFF"/>
                </a:solidFill>
                <a:latin typeface="DM Sans" pitchFamily="2" charset="0"/>
                <a:cs typeface="Arial"/>
              </a:rPr>
              <a:t>Recommendation</a:t>
            </a:r>
          </a:p>
          <a:p>
            <a:pPr marL="45720">
              <a:lnSpc>
                <a:spcPct val="100000"/>
              </a:lnSpc>
            </a:pPr>
            <a:r>
              <a:rPr lang="en-US" sz="3600" b="1" spc="-10">
                <a:solidFill>
                  <a:srgbClr val="FFFFFF"/>
                </a:solidFill>
                <a:latin typeface="DM Sans" pitchFamily="2" charset="0"/>
                <a:cs typeface="Arial"/>
              </a:rPr>
              <a:t>3</a:t>
            </a:r>
            <a:endParaRPr lang="en-US" sz="4000">
              <a:latin typeface="DM Sans" pitchFamily="2" charset="0"/>
              <a:cs typeface="Arial"/>
            </a:endParaRPr>
          </a:p>
        </p:txBody>
      </p:sp>
      <p:sp>
        <p:nvSpPr>
          <p:cNvPr id="49" name="TextBox 48">
            <a:extLst>
              <a:ext uri="{FF2B5EF4-FFF2-40B4-BE49-F238E27FC236}">
                <a16:creationId xmlns:a16="http://schemas.microsoft.com/office/drawing/2014/main" id="{85F5C16D-667E-839B-5A70-ED1C037E90A1}"/>
              </a:ext>
            </a:extLst>
          </p:cNvPr>
          <p:cNvSpPr txBox="1"/>
          <p:nvPr/>
        </p:nvSpPr>
        <p:spPr>
          <a:xfrm>
            <a:off x="4048215" y="4040417"/>
            <a:ext cx="4114800" cy="1200329"/>
          </a:xfrm>
          <a:prstGeom prst="rect">
            <a:avLst/>
          </a:prstGeom>
          <a:noFill/>
        </p:spPr>
        <p:txBody>
          <a:bodyPr wrap="square">
            <a:spAutoFit/>
          </a:bodyPr>
          <a:lstStyle/>
          <a:p>
            <a:pPr marL="1085850" indent="-171450" algn="just" rtl="0" fontAlgn="base">
              <a:buFont typeface="Arial" panose="020B0604020202020204" pitchFamily="34" charset="0"/>
              <a:buChar char="•"/>
            </a:pPr>
            <a:r>
              <a:rPr lang="en-CA" sz="1200" b="0" i="0" u="none" strike="noStrike">
                <a:solidFill>
                  <a:srgbClr val="000000"/>
                </a:solidFill>
                <a:effectLst/>
                <a:latin typeface="DM Sans" pitchFamily="2" charset="77"/>
              </a:rPr>
              <a:t>Enables site-specific CAT risk forecasting for smarter project sitting and design</a:t>
            </a:r>
          </a:p>
          <a:p>
            <a:pPr marL="1085850" indent="-171450" algn="just" rtl="0" fontAlgn="base">
              <a:buFont typeface="Arial" panose="020B0604020202020204" pitchFamily="34" charset="0"/>
              <a:buChar char="•"/>
            </a:pPr>
            <a:endParaRPr lang="en-CA" sz="1200" b="0" i="0" u="none" strike="noStrike">
              <a:solidFill>
                <a:srgbClr val="000000"/>
              </a:solidFill>
              <a:effectLst/>
              <a:latin typeface="DM Sans" pitchFamily="2" charset="77"/>
            </a:endParaRPr>
          </a:p>
          <a:p>
            <a:pPr marL="1085850" indent="-171450" algn="just" rtl="0" fontAlgn="base">
              <a:buFont typeface="Arial" panose="020B0604020202020204" pitchFamily="34" charset="0"/>
              <a:buChar char="•"/>
            </a:pPr>
            <a:r>
              <a:rPr lang="en-CA" sz="1200" b="0" i="0" u="none" strike="noStrike">
                <a:solidFill>
                  <a:srgbClr val="000000"/>
                </a:solidFill>
                <a:effectLst/>
                <a:latin typeface="DM Sans" pitchFamily="2" charset="77"/>
              </a:rPr>
              <a:t>Reduce reliance on third-party consultants</a:t>
            </a:r>
          </a:p>
        </p:txBody>
      </p:sp>
      <p:sp>
        <p:nvSpPr>
          <p:cNvPr id="50" name="TextBox 49">
            <a:extLst>
              <a:ext uri="{FF2B5EF4-FFF2-40B4-BE49-F238E27FC236}">
                <a16:creationId xmlns:a16="http://schemas.microsoft.com/office/drawing/2014/main" id="{F46EEB8F-96A1-269D-CC60-0AAA3F35F46F}"/>
              </a:ext>
            </a:extLst>
          </p:cNvPr>
          <p:cNvSpPr txBox="1"/>
          <p:nvPr/>
        </p:nvSpPr>
        <p:spPr>
          <a:xfrm>
            <a:off x="7329033" y="4013226"/>
            <a:ext cx="4675398" cy="1754326"/>
          </a:xfrm>
          <a:prstGeom prst="rect">
            <a:avLst/>
          </a:prstGeom>
          <a:noFill/>
        </p:spPr>
        <p:txBody>
          <a:bodyPr wrap="square">
            <a:spAutoFit/>
          </a:bodyPr>
          <a:lstStyle/>
          <a:p>
            <a:pPr marL="1085850" indent="-171450" algn="just" rtl="0" fontAlgn="base">
              <a:buFont typeface="Arial" panose="020B0604020202020204" pitchFamily="34" charset="0"/>
              <a:buChar char="•"/>
            </a:pPr>
            <a:r>
              <a:rPr lang="en-CA" sz="1200" b="0" i="0" u="none" strike="noStrike">
                <a:solidFill>
                  <a:srgbClr val="000000"/>
                </a:solidFill>
                <a:effectLst/>
                <a:latin typeface="DM Sans" pitchFamily="2" charset="77"/>
              </a:rPr>
              <a:t>Building in-house analytics capabilities can save $500,000-$1million annually in external consulting fees.</a:t>
            </a:r>
          </a:p>
          <a:p>
            <a:pPr marL="914400" algn="just" rtl="0" fontAlgn="base"/>
            <a:endParaRPr lang="en-CA" sz="1200" b="0" i="0" u="none" strike="noStrike">
              <a:solidFill>
                <a:srgbClr val="000000"/>
              </a:solidFill>
              <a:effectLst/>
              <a:latin typeface="DM Sans" pitchFamily="2" charset="77"/>
            </a:endParaRPr>
          </a:p>
          <a:p>
            <a:pPr marL="1085850" indent="-171450" algn="just" rtl="0" fontAlgn="base">
              <a:buFont typeface="Arial" panose="020B0604020202020204" pitchFamily="34" charset="0"/>
              <a:buChar char="•"/>
            </a:pPr>
            <a:r>
              <a:rPr lang="en-CA" sz="1200" b="0" i="0" u="none" strike="noStrike">
                <a:solidFill>
                  <a:srgbClr val="000000"/>
                </a:solidFill>
                <a:effectLst/>
                <a:latin typeface="DM Sans" pitchFamily="2" charset="77"/>
              </a:rPr>
              <a:t>Optimized site selection and reduced downtime can increase IRR(internal rate of return)on future renewable projects by 1% - 2%.</a:t>
            </a:r>
          </a:p>
          <a:p>
            <a:pPr algn="just" rtl="0" fontAlgn="base"/>
            <a:br>
              <a:rPr lang="en-CA" sz="1200" b="0">
                <a:effectLst/>
                <a:latin typeface="DM Sans" pitchFamily="2" charset="77"/>
              </a:rPr>
            </a:br>
            <a:endParaRPr lang="en-US" sz="1200">
              <a:latin typeface="DM Sans" pitchFamily="2" charset="77"/>
            </a:endParaRPr>
          </a:p>
        </p:txBody>
      </p:sp>
      <p:sp>
        <p:nvSpPr>
          <p:cNvPr id="51" name="object 8">
            <a:extLst>
              <a:ext uri="{FF2B5EF4-FFF2-40B4-BE49-F238E27FC236}">
                <a16:creationId xmlns:a16="http://schemas.microsoft.com/office/drawing/2014/main" id="{06727D27-77F4-648B-D1F9-71977B0C9DE9}"/>
              </a:ext>
            </a:extLst>
          </p:cNvPr>
          <p:cNvSpPr txBox="1">
            <a:spLocks noGrp="1"/>
          </p:cNvSpPr>
          <p:nvPr>
            <p:ph type="title"/>
          </p:nvPr>
        </p:nvSpPr>
        <p:spPr>
          <a:xfrm>
            <a:off x="222722" y="187189"/>
            <a:ext cx="12418086" cy="397545"/>
          </a:xfrm>
          <a:prstGeom prst="rect">
            <a:avLst/>
          </a:prstGeom>
        </p:spPr>
        <p:txBody>
          <a:bodyPr vert="horz" wrap="square" lIns="0" tIns="12700" rIns="0" bIns="0" rtlCol="0" anchor="t">
            <a:spAutoFit/>
          </a:bodyPr>
          <a:lstStyle/>
          <a:p>
            <a:pPr marL="12700">
              <a:lnSpc>
                <a:spcPct val="100000"/>
              </a:lnSpc>
              <a:spcBef>
                <a:spcPts val="100"/>
              </a:spcBef>
              <a:tabLst>
                <a:tab pos="11896090" algn="l"/>
              </a:tabLst>
            </a:pPr>
            <a:r>
              <a:rPr lang="en-CA" sz="2500" u="none">
                <a:latin typeface="DM Sans"/>
              </a:rPr>
              <a:t>Long-Term Recommendations</a:t>
            </a:r>
            <a:r>
              <a:rPr lang="en-US" sz="2500" u="none"/>
              <a:t>	</a:t>
            </a:r>
          </a:p>
        </p:txBody>
      </p:sp>
      <p:pic>
        <p:nvPicPr>
          <p:cNvPr id="52" name="Picture 51" descr="Dotted Line PNGs for Free Download">
            <a:extLst>
              <a:ext uri="{FF2B5EF4-FFF2-40B4-BE49-F238E27FC236}">
                <a16:creationId xmlns:a16="http://schemas.microsoft.com/office/drawing/2014/main" id="{0F5F219C-A9F8-5789-9027-D15A19065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62"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Dotted Line PNGs for Free Download">
            <a:extLst>
              <a:ext uri="{FF2B5EF4-FFF2-40B4-BE49-F238E27FC236}">
                <a16:creationId xmlns:a16="http://schemas.microsoft.com/office/drawing/2014/main" id="{9E15CCAD-9977-3F38-F3A5-E381BA80B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240" y="-67918"/>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Dotted Line PNGs for Free Download">
            <a:extLst>
              <a:ext uri="{FF2B5EF4-FFF2-40B4-BE49-F238E27FC236}">
                <a16:creationId xmlns:a16="http://schemas.microsoft.com/office/drawing/2014/main" id="{C6ECC5B8-4FAB-07B1-A5AA-3C226A5D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1432" y="-70388"/>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56" name="object 12">
            <a:extLst>
              <a:ext uri="{FF2B5EF4-FFF2-40B4-BE49-F238E27FC236}">
                <a16:creationId xmlns:a16="http://schemas.microsoft.com/office/drawing/2014/main" id="{73D313A9-DC81-B222-E55B-5BF257EC9184}"/>
              </a:ext>
            </a:extLst>
          </p:cNvPr>
          <p:cNvSpPr txBox="1"/>
          <p:nvPr/>
        </p:nvSpPr>
        <p:spPr>
          <a:xfrm>
            <a:off x="264489" y="632847"/>
            <a:ext cx="11477745" cy="505267"/>
          </a:xfrm>
          <a:prstGeom prst="rect">
            <a:avLst/>
          </a:prstGeom>
        </p:spPr>
        <p:txBody>
          <a:bodyPr vert="horz" wrap="square" lIns="0" tIns="12700" rIns="0" bIns="0" rtlCol="0">
            <a:spAutoFit/>
          </a:bodyPr>
          <a:lstStyle/>
          <a:p>
            <a:pPr marL="12700" marR="5080">
              <a:lnSpc>
                <a:spcPct val="100000"/>
              </a:lnSpc>
              <a:spcBef>
                <a:spcPts val="100"/>
              </a:spcBef>
            </a:pPr>
            <a:r>
              <a:rPr lang="en-CA" sz="1600">
                <a:solidFill>
                  <a:srgbClr val="1B1C1D"/>
                </a:solidFill>
                <a:latin typeface="DM Sans" pitchFamily="2" charset="77"/>
              </a:rPr>
              <a:t>L</a:t>
            </a:r>
            <a:r>
              <a:rPr lang="en-CA" sz="1600" b="0" i="0" u="none" strike="noStrike">
                <a:solidFill>
                  <a:srgbClr val="1B1C1D"/>
                </a:solidFill>
                <a:effectLst/>
                <a:latin typeface="DM Sans" pitchFamily="2" charset="77"/>
              </a:rPr>
              <a:t>ong-term outlook for the oil and gas sector is characterized by increasing pressure for decarbonization and a potential decline in demand as the global energy transition progresses. Expansion in solar and wind sectors </a:t>
            </a:r>
            <a:endParaRPr lang="en-US" sz="1600">
              <a:latin typeface="DM Sans" pitchFamily="2" charset="77"/>
              <a:cs typeface="Arial"/>
            </a:endParaRPr>
          </a:p>
        </p:txBody>
      </p:sp>
      <p:sp>
        <p:nvSpPr>
          <p:cNvPr id="58" name="object 25">
            <a:extLst>
              <a:ext uri="{FF2B5EF4-FFF2-40B4-BE49-F238E27FC236}">
                <a16:creationId xmlns:a16="http://schemas.microsoft.com/office/drawing/2014/main" id="{8E7B5B6D-0305-5555-D9B1-9A90017EC654}"/>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28</a:t>
            </a:fld>
            <a:endParaRPr lang="en-CA" sz="1200" spc="-25"/>
          </a:p>
        </p:txBody>
      </p:sp>
      <p:sp>
        <p:nvSpPr>
          <p:cNvPr id="59" name="Rectangle 58">
            <a:extLst>
              <a:ext uri="{FF2B5EF4-FFF2-40B4-BE49-F238E27FC236}">
                <a16:creationId xmlns:a16="http://schemas.microsoft.com/office/drawing/2014/main" id="{3B90A62E-A101-17ED-1618-3A6E240405EB}"/>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5051" y="3080453"/>
            <a:ext cx="4747871" cy="936154"/>
          </a:xfrm>
          <a:prstGeom prst="rect">
            <a:avLst/>
          </a:prstGeom>
        </p:spPr>
        <p:txBody>
          <a:bodyPr vert="horz" wrap="square" lIns="0" tIns="12700" rIns="0" bIns="0" rtlCol="0">
            <a:spAutoFit/>
          </a:bodyPr>
          <a:lstStyle/>
          <a:p>
            <a:pPr marL="12700">
              <a:lnSpc>
                <a:spcPct val="100000"/>
              </a:lnSpc>
              <a:spcBef>
                <a:spcPts val="100"/>
              </a:spcBef>
            </a:pPr>
            <a:r>
              <a:rPr lang="en-US" sz="6000" u="none" spc="-10">
                <a:solidFill>
                  <a:srgbClr val="FFFFFF"/>
                </a:solidFill>
                <a:latin typeface="DM Sans" pitchFamily="2" charset="77"/>
              </a:rPr>
              <a:t>References</a:t>
            </a:r>
            <a:endParaRPr lang="en-US" sz="6000">
              <a:latin typeface="DM Sans" pitchFamily="2" charset="77"/>
            </a:endParaRPr>
          </a:p>
        </p:txBody>
      </p:sp>
      <p:sp>
        <p:nvSpPr>
          <p:cNvPr id="4" name="object 25">
            <a:extLst>
              <a:ext uri="{FF2B5EF4-FFF2-40B4-BE49-F238E27FC236}">
                <a16:creationId xmlns:a16="http://schemas.microsoft.com/office/drawing/2014/main" id="{CC0281E2-FF5B-7BDD-6EB4-4D6622076405}"/>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29</a:t>
            </a:fld>
            <a:endParaRPr lang="en-CA" sz="1200" spc="-25"/>
          </a:p>
        </p:txBody>
      </p:sp>
      <p:pic>
        <p:nvPicPr>
          <p:cNvPr id="5" name="Picture 4">
            <a:extLst>
              <a:ext uri="{FF2B5EF4-FFF2-40B4-BE49-F238E27FC236}">
                <a16:creationId xmlns:a16="http://schemas.microsoft.com/office/drawing/2014/main" id="{0911101F-591F-08D4-6345-C671CBFC8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882" y="3429703"/>
            <a:ext cx="9070974" cy="628377"/>
          </a:xfrm>
          <a:prstGeom prst="rect">
            <a:avLst/>
          </a:prstGeom>
        </p:spPr>
        <p:txBody>
          <a:bodyPr vert="horz" wrap="square" lIns="0" tIns="12700" rIns="0" bIns="0" rtlCol="0" anchor="t">
            <a:spAutoFit/>
          </a:bodyPr>
          <a:lstStyle/>
          <a:p>
            <a:pPr marL="12700">
              <a:spcBef>
                <a:spcPts val="100"/>
              </a:spcBef>
            </a:pPr>
            <a:r>
              <a:rPr lang="en-US" sz="4000" u="none" spc="-10">
                <a:solidFill>
                  <a:srgbClr val="FFFFFF"/>
                </a:solidFill>
                <a:latin typeface="DM Sans" pitchFamily="2" charset="0"/>
              </a:rPr>
              <a:t>Our Mission</a:t>
            </a:r>
            <a:endParaRPr lang="en-US" sz="4000">
              <a:latin typeface="DM Sans" pitchFamily="2" charset="0"/>
            </a:endParaRPr>
          </a:p>
        </p:txBody>
      </p:sp>
      <p:pic>
        <p:nvPicPr>
          <p:cNvPr id="4" name="Picture 3">
            <a:extLst>
              <a:ext uri="{FF2B5EF4-FFF2-40B4-BE49-F238E27FC236}">
                <a16:creationId xmlns:a16="http://schemas.microsoft.com/office/drawing/2014/main" id="{BFBED90A-6AC8-7A4A-891F-8689D2037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
        <p:nvSpPr>
          <p:cNvPr id="5" name="Oval 4">
            <a:extLst>
              <a:ext uri="{FF2B5EF4-FFF2-40B4-BE49-F238E27FC236}">
                <a16:creationId xmlns:a16="http://schemas.microsoft.com/office/drawing/2014/main" id="{E45A7862-5D94-B78D-641C-7882DB218B31}"/>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B447BC54-658B-1568-B49D-C1AFD4B6A643}"/>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bject 25">
            <a:extLst>
              <a:ext uri="{FF2B5EF4-FFF2-40B4-BE49-F238E27FC236}">
                <a16:creationId xmlns:a16="http://schemas.microsoft.com/office/drawing/2014/main" id="{B367C15B-3953-608B-1265-8906A4B8844F}"/>
              </a:ext>
            </a:extLst>
          </p:cNvPr>
          <p:cNvSpPr txBox="1">
            <a:spLocks noGrp="1"/>
          </p:cNvSpPr>
          <p:nvPr>
            <p:ph type="sldNum" sz="quarter" idx="7"/>
          </p:nvPr>
        </p:nvSpPr>
        <p:spPr>
          <a:xfrm>
            <a:off x="11906375" y="6604908"/>
            <a:ext cx="260350" cy="210184"/>
          </a:xfrm>
          <a:prstGeom prst="rect">
            <a:avLst/>
          </a:prstGeom>
        </p:spPr>
        <p:txBody>
          <a:bodyPr vert="horz" wrap="square" lIns="0" tIns="0" rIns="0" bIns="0" rtlCol="0">
            <a:spAutoFit/>
          </a:bodyPr>
          <a:lstStyle/>
          <a:p>
            <a:pPr marL="38100">
              <a:lnSpc>
                <a:spcPts val="1425"/>
              </a:lnSpc>
            </a:pPr>
            <a:fld id="{81D60167-4931-47E6-BA6A-407CBD079E47}" type="slidenum">
              <a:rPr spc="-25" dirty="0"/>
              <a:t>3</a:t>
            </a:fld>
            <a:endParaRPr spc="-25"/>
          </a:p>
        </p:txBody>
      </p:sp>
      <p:sp>
        <p:nvSpPr>
          <p:cNvPr id="10" name="object 2">
            <a:extLst>
              <a:ext uri="{FF2B5EF4-FFF2-40B4-BE49-F238E27FC236}">
                <a16:creationId xmlns:a16="http://schemas.microsoft.com/office/drawing/2014/main" id="{9D90700D-A8FC-AAC1-2F41-BE98622EEC3B}"/>
              </a:ext>
            </a:extLst>
          </p:cNvPr>
          <p:cNvSpPr txBox="1">
            <a:spLocks/>
          </p:cNvSpPr>
          <p:nvPr/>
        </p:nvSpPr>
        <p:spPr>
          <a:xfrm>
            <a:off x="1031881" y="4318703"/>
            <a:ext cx="9251805" cy="566822"/>
          </a:xfrm>
          <a:prstGeom prst="rect">
            <a:avLst/>
          </a:prstGeom>
        </p:spPr>
        <p:txBody>
          <a:bodyPr vert="horz" wrap="square" lIns="0" tIns="12700" rIns="0" bIns="0" rtlCol="0" anchor="t">
            <a:spAutoFit/>
          </a:bodyPr>
          <a:lstStyle>
            <a:lvl1pPr>
              <a:defRPr sz="2000" b="1" i="0" u="heavy">
                <a:solidFill>
                  <a:schemeClr val="tx1"/>
                </a:solidFill>
                <a:latin typeface="Arial"/>
                <a:ea typeface="+mj-ea"/>
                <a:cs typeface="Arial"/>
              </a:defRPr>
            </a:lvl1pPr>
          </a:lstStyle>
          <a:p>
            <a:pPr marL="12700">
              <a:spcBef>
                <a:spcPts val="100"/>
              </a:spcBef>
            </a:pPr>
            <a:r>
              <a:rPr lang="en-CA" sz="1800" b="0" i="1" u="none">
                <a:solidFill>
                  <a:schemeClr val="bg1"/>
                </a:solidFill>
                <a:latin typeface="DM Sans" pitchFamily="2" charset="77"/>
              </a:rPr>
              <a:t>illuminate pathways to a sustainable energy future, empowering clients like Quant Co. to boldly transform and thrive in a rapidly evolving world.</a:t>
            </a:r>
            <a:endParaRPr lang="en-US" sz="1800" b="0" i="1" u="none">
              <a:solidFill>
                <a:schemeClr val="bg1"/>
              </a:solidFill>
              <a:latin typeface="DM Sans" pitchFamily="2"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t">
            <a:spAutoFit/>
          </a:bodyPr>
          <a:lstStyle/>
          <a:p>
            <a:pPr marL="12700">
              <a:lnSpc>
                <a:spcPct val="100000"/>
              </a:lnSpc>
              <a:spcBef>
                <a:spcPts val="100"/>
              </a:spcBef>
              <a:tabLst>
                <a:tab pos="11896090" algn="l"/>
              </a:tabLst>
            </a:pPr>
            <a:r>
              <a:rPr lang="en-US" u="none">
                <a:latin typeface="DM Sans"/>
              </a:rPr>
              <a:t>References</a:t>
            </a:r>
          </a:p>
        </p:txBody>
      </p:sp>
      <p:sp>
        <p:nvSpPr>
          <p:cNvPr id="37" name="Rectangle 2">
            <a:extLst>
              <a:ext uri="{FF2B5EF4-FFF2-40B4-BE49-F238E27FC236}">
                <a16:creationId xmlns:a16="http://schemas.microsoft.com/office/drawing/2014/main" id="{727A375D-F073-AF47-1372-F4CB6BBE052C}"/>
              </a:ext>
            </a:extLst>
          </p:cNvPr>
          <p:cNvSpPr>
            <a:spLocks noChangeArrowheads="1"/>
          </p:cNvSpPr>
          <p:nvPr/>
        </p:nvSpPr>
        <p:spPr bwMode="auto">
          <a:xfrm>
            <a:off x="257540" y="1195992"/>
            <a:ext cx="11753024" cy="4955203"/>
          </a:xfrm>
          <a:prstGeom prst="rect">
            <a:avLst/>
          </a:prstGeom>
          <a:solidFill>
            <a:schemeClr val="accent3">
              <a:lumMod val="40000"/>
              <a:lumOff val="60000"/>
            </a:schemeClr>
          </a:solidFill>
          <a:ln>
            <a:noFill/>
          </a:ln>
          <a:effectLst/>
        </p:spPr>
        <p:txBody>
          <a:bodyPr vert="horz" wrap="square" lIns="91440" tIns="0" rIns="91440" bIns="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Boisvert, E. (2024, February 12). What is the risk of wind turbine fires? And how dangerous can they be?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ABC News</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2"/>
              </a:rPr>
              <a:t>https://www.abc.net.au/news/2024-02-12/wind-turbine-fire-concerns-risks-danger/103443918</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Bush, O. (2023, May 6).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Oil and Gas Industry Statistics in Canada for 2023 - Made in CA</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Made in CA.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3"/>
              </a:rPr>
              <a:t>https://madeinca.ca/oil-and-gas-industry-statistics-canada/</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Finimize</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Newsroom. (2024, October 11).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Canadian Natural Gas Faces Pricing Squeeze With Oversupply Issues</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Finimize</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4"/>
              </a:rPr>
              <a:t>https://finimize.com/content/canadian-natural-gas-faces-pricing-squeeze-with-oversupply-issues?utm_source=chatgpt.com</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FullRatio</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(2024).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Return on Assets (ROA) by industry - </a:t>
            </a:r>
            <a:r>
              <a:rPr kumimoji="0" lang="en-US" altLang="en-US" sz="1400" b="0" i="1" u="none" strike="noStrike" cap="none" normalizeH="0" baseline="0" err="1">
                <a:ln>
                  <a:noFill/>
                </a:ln>
                <a:solidFill>
                  <a:schemeClr val="tx1"/>
                </a:solidFill>
                <a:effectLst/>
                <a:latin typeface="DM Sans" pitchFamily="2" charset="0"/>
                <a:cs typeface="Times New Roman" panose="02020603050405020304" pitchFamily="18" charset="0"/>
              </a:rPr>
              <a:t>FullRatio</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Fullratio.com</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5"/>
              </a:rPr>
              <a:t>https://fullratio.com/roa-by-industry</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Government of Canada, National Energy Board. (2022, July 28).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CER – Provincial and Territorial Energy Profiles - Canada</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Canada Energy Regulator.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6"/>
              </a:rPr>
              <a:t>https://www.cer-rec.gc.ca/en/data-analysis/energy-markets/provincial-territorial-energy-profiles/provincial-territorial-energy-profiles-canada.html</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Oak Business Consultant. (2023, June 1).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Oil and Gas Industry: Overview, Financial Ratios and Future</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Www.linkedin.com</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7"/>
              </a:rPr>
              <a:t>https://www.linkedin.com/pulse/oil-gas-industry-overview-financial/</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Olano, G. (2022, September 8).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Fire a major hidden danger for solar farms</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Insurancebusinessmag.com</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Insurance Business.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8"/>
              </a:rPr>
              <a:t>https://www.insurancebusinessmag.com/us/news/risk-management/fire-a-major-hidden-danger-for-solar-farms-419868.aspx</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Ross, A., Vellone, J. A. D., &amp;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Matheusik</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 (2024, March 15).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Canada’s path to net zero: The latest on clean electricity regulations and oil &amp; gas emissions</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BLG. </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hlinkClick r:id="rId9"/>
              </a:rPr>
              <a:t>https://www.blg.com/en/insights/2024/03/the-latest-on-clean-electricity-regulations-and-oil-and-gas-emissions</a:t>
            </a:r>
            <a:endPar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endParaRPr>
          </a:p>
        </p:txBody>
      </p:sp>
      <p:pic>
        <p:nvPicPr>
          <p:cNvPr id="4" name="Picture 3" descr="Dotted Line PNGs for Free Download">
            <a:extLst>
              <a:ext uri="{FF2B5EF4-FFF2-40B4-BE49-F238E27FC236}">
                <a16:creationId xmlns:a16="http://schemas.microsoft.com/office/drawing/2014/main" id="{62170CB0-FBFB-CA7C-98EA-569AD11DFA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57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otted Line PNGs for Free Download">
            <a:extLst>
              <a:ext uri="{FF2B5EF4-FFF2-40B4-BE49-F238E27FC236}">
                <a16:creationId xmlns:a16="http://schemas.microsoft.com/office/drawing/2014/main" id="{8D5F0940-AF44-B41F-8563-36F40A5A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74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CA7B1FB2-9B55-576A-61F6-81F3FADE3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91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tted Line PNGs for Free Download">
            <a:extLst>
              <a:ext uri="{FF2B5EF4-FFF2-40B4-BE49-F238E27FC236}">
                <a16:creationId xmlns:a16="http://schemas.microsoft.com/office/drawing/2014/main" id="{8191A1C4-B641-5DD9-FB69-5D703C6787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62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42" name="object 25">
            <a:extLst>
              <a:ext uri="{FF2B5EF4-FFF2-40B4-BE49-F238E27FC236}">
                <a16:creationId xmlns:a16="http://schemas.microsoft.com/office/drawing/2014/main" id="{E8CFAD04-8EAC-838D-D0D2-555717268F28}"/>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30</a:t>
            </a:fld>
            <a:endParaRPr lang="en-CA" sz="1200" spc="-25"/>
          </a:p>
        </p:txBody>
      </p:sp>
      <p:sp>
        <p:nvSpPr>
          <p:cNvPr id="43" name="Rectangle 42">
            <a:extLst>
              <a:ext uri="{FF2B5EF4-FFF2-40B4-BE49-F238E27FC236}">
                <a16:creationId xmlns:a16="http://schemas.microsoft.com/office/drawing/2014/main" id="{7189960B-5BF1-76B2-4745-7B152F80AFBC}"/>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C7F97A-7A26-6B41-58F0-DF667E3FFF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DD34085-3533-DB57-7E9D-B44EDCF200A2}"/>
              </a:ext>
            </a:extLst>
          </p:cNvPr>
          <p:cNvSpPr txBox="1">
            <a:spLocks noGrp="1"/>
          </p:cNvSpPr>
          <p:nvPr>
            <p:ph type="title"/>
          </p:nvPr>
        </p:nvSpPr>
        <p:spPr>
          <a:prstGeom prst="rect">
            <a:avLst/>
          </a:prstGeom>
        </p:spPr>
        <p:txBody>
          <a:bodyPr vert="horz" wrap="square" lIns="0" tIns="12700" rIns="0" bIns="0" rtlCol="0" anchor="t">
            <a:spAutoFit/>
          </a:bodyPr>
          <a:lstStyle/>
          <a:p>
            <a:pPr marL="12700">
              <a:lnSpc>
                <a:spcPct val="100000"/>
              </a:lnSpc>
              <a:spcBef>
                <a:spcPts val="100"/>
              </a:spcBef>
              <a:tabLst>
                <a:tab pos="11896090" algn="l"/>
              </a:tabLst>
            </a:pPr>
            <a:r>
              <a:rPr lang="en-US" u="none">
                <a:latin typeface="DM Sans"/>
              </a:rPr>
              <a:t>References</a:t>
            </a:r>
          </a:p>
        </p:txBody>
      </p:sp>
      <p:sp>
        <p:nvSpPr>
          <p:cNvPr id="37" name="Rectangle 2">
            <a:extLst>
              <a:ext uri="{FF2B5EF4-FFF2-40B4-BE49-F238E27FC236}">
                <a16:creationId xmlns:a16="http://schemas.microsoft.com/office/drawing/2014/main" id="{523FA0C5-2E9D-C829-83EF-B030E7584BCB}"/>
              </a:ext>
            </a:extLst>
          </p:cNvPr>
          <p:cNvSpPr>
            <a:spLocks noChangeArrowheads="1"/>
          </p:cNvSpPr>
          <p:nvPr/>
        </p:nvSpPr>
        <p:spPr bwMode="auto">
          <a:xfrm>
            <a:off x="219487" y="612454"/>
            <a:ext cx="11753024" cy="5816977"/>
          </a:xfrm>
          <a:prstGeom prst="rect">
            <a:avLst/>
          </a:prstGeom>
          <a:solidFill>
            <a:schemeClr val="accent3">
              <a:lumMod val="40000"/>
              <a:lumOff val="60000"/>
            </a:schemeClr>
          </a:solidFill>
          <a:ln>
            <a:noFill/>
          </a:ln>
          <a:effectLst/>
        </p:spPr>
        <p:txBody>
          <a:bodyPr vert="horz" wrap="square" lIns="91440" tIns="0" rIns="91440" bIns="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endParaRPr lang="en-US" sz="1400">
              <a:latin typeface="DM Sans" pitchFamily="2" charset="77"/>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Team, H. C. (2025, February 26). </a:t>
            </a:r>
            <a:r>
              <a:rPr kumimoji="0" lang="en-US" altLang="en-US" sz="1400" b="0" i="1" u="none" strike="noStrike" cap="none" normalizeH="0" baseline="0">
                <a:ln>
                  <a:noFill/>
                </a:ln>
                <a:solidFill>
                  <a:schemeClr val="tx1"/>
                </a:solidFill>
                <a:effectLst/>
                <a:latin typeface="DM Sans" pitchFamily="2" charset="0"/>
                <a:cs typeface="Times New Roman" panose="02020603050405020304" pitchFamily="18" charset="0"/>
              </a:rPr>
              <a:t>Understanding Flood Risk Assessments for Solar Farms: An In-Depth Tutorial</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Harbingerland</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 Blog. https://</a:t>
            </a:r>
            <a:r>
              <a:rPr kumimoji="0" lang="en-US" altLang="en-US" sz="1400" b="0" i="0" u="none" strike="noStrike" cap="none" normalizeH="0" baseline="0" err="1">
                <a:ln>
                  <a:noFill/>
                </a:ln>
                <a:solidFill>
                  <a:schemeClr val="tx1"/>
                </a:solidFill>
                <a:effectLst/>
                <a:latin typeface="DM Sans" pitchFamily="2" charset="0"/>
                <a:cs typeface="Times New Roman" panose="02020603050405020304" pitchFamily="18" charset="0"/>
              </a:rPr>
              <a:t>blog.harbingerland.com</a:t>
            </a:r>
            <a:r>
              <a:rPr kumimoji="0" lang="en-US" altLang="en-US" sz="1400" b="0" i="0" u="none" strike="noStrike" cap="none" normalizeH="0" baseline="0">
                <a:ln>
                  <a:noFill/>
                </a:ln>
                <a:solidFill>
                  <a:schemeClr val="tx1"/>
                </a:solidFill>
                <a:effectLst/>
                <a:latin typeface="DM Sans" pitchFamily="2" charset="0"/>
                <a:cs typeface="Times New Roman" panose="02020603050405020304" pitchFamily="18" charset="0"/>
              </a:rPr>
              <a:t>/understanding-flood-risk-assessments-for-solar-farms-an-in-depth-tutorial/#key-factors-influencing-flood-risk-assessments-for-solar-farms</a:t>
            </a:r>
            <a:endParaRPr kumimoji="0" lang="en-US" altLang="en-US" sz="1400" b="0" i="0" u="none" strike="noStrike" cap="none" normalizeH="0" baseline="0">
              <a:ln>
                <a:noFill/>
              </a:ln>
              <a:solidFill>
                <a:schemeClr val="tx1"/>
              </a:solidFill>
              <a:effectLst/>
              <a:latin typeface="DM Sans" pitchFamily="2" charset="0"/>
            </a:endParaRPr>
          </a:p>
          <a:p>
            <a:pPr marL="285750" indent="-285750">
              <a:buFont typeface="Arial" panose="020B0604020202020204" pitchFamily="34" charset="0"/>
              <a:buChar char="•"/>
            </a:pPr>
            <a:r>
              <a:rPr lang="en-US" sz="1400">
                <a:latin typeface="DM Sans" pitchFamily="2" charset="77"/>
                <a:cs typeface="Arial"/>
              </a:rPr>
              <a:t>Climate Bonds Initiative</a:t>
            </a:r>
            <a:r>
              <a:rPr kumimoji="0" lang="en-US" sz="1400" b="0" i="0" u="none" strike="noStrike" cap="none" normalizeH="0" baseline="0">
                <a:ln>
                  <a:noFill/>
                </a:ln>
                <a:effectLst/>
                <a:latin typeface="DM Sans" pitchFamily="2" charset="77"/>
                <a:cs typeface="Arial"/>
              </a:rPr>
              <a:t>. (</a:t>
            </a:r>
            <a:r>
              <a:rPr lang="en-US" sz="1400">
                <a:latin typeface="DM Sans" pitchFamily="2" charset="77"/>
                <a:cs typeface="Arial"/>
              </a:rPr>
              <a:t>2023</a:t>
            </a:r>
            <a:r>
              <a:rPr kumimoji="0" lang="en-US" sz="1400" b="0" i="0" u="none" strike="noStrike" cap="none" normalizeH="0" baseline="0">
                <a:ln>
                  <a:noFill/>
                </a:ln>
                <a:effectLst/>
                <a:latin typeface="DM Sans" pitchFamily="2" charset="77"/>
                <a:cs typeface="Arial"/>
              </a:rPr>
              <a:t>, </a:t>
            </a:r>
            <a:r>
              <a:rPr lang="en-US" sz="1400">
                <a:latin typeface="DM Sans" pitchFamily="2" charset="77"/>
                <a:cs typeface="Arial"/>
              </a:rPr>
              <a:t>March</a:t>
            </a:r>
            <a:r>
              <a:rPr kumimoji="0" lang="en-US" sz="1400" b="0" i="0" u="none" strike="noStrike" cap="none" normalizeH="0" baseline="0">
                <a:ln>
                  <a:noFill/>
                </a:ln>
                <a:effectLst/>
                <a:latin typeface="DM Sans" pitchFamily="2" charset="77"/>
                <a:cs typeface="Arial"/>
              </a:rPr>
              <a:t>). </a:t>
            </a:r>
            <a:r>
              <a:rPr lang="en-US" sz="1400" i="1">
                <a:latin typeface="DM Sans" pitchFamily="2" charset="77"/>
                <a:cs typeface="Arial"/>
              </a:rPr>
              <a:t>Green Bond Pricing in </a:t>
            </a:r>
            <a:r>
              <a:rPr kumimoji="0" lang="en-US" sz="1400" b="0" i="1" u="none" strike="noStrike" cap="none" normalizeH="0" baseline="0">
                <a:ln>
                  <a:noFill/>
                </a:ln>
                <a:effectLst/>
                <a:latin typeface="DM Sans" pitchFamily="2" charset="77"/>
                <a:cs typeface="Arial"/>
              </a:rPr>
              <a:t>the </a:t>
            </a:r>
            <a:r>
              <a:rPr lang="en-US" sz="1400" i="1">
                <a:latin typeface="DM Sans" pitchFamily="2" charset="77"/>
                <a:cs typeface="Arial"/>
              </a:rPr>
              <a:t>Primary Market H2 2022</a:t>
            </a:r>
            <a:r>
              <a:rPr lang="en-US" sz="1400">
                <a:latin typeface="DM Sans" pitchFamily="2" charset="77"/>
                <a:cs typeface="Arial"/>
              </a:rPr>
              <a:t>. </a:t>
            </a:r>
            <a:r>
              <a:rPr lang="en-US" sz="1400" err="1">
                <a:latin typeface="DM Sans" pitchFamily="2" charset="77"/>
                <a:cs typeface="Arial"/>
              </a:rPr>
              <a:t>Climatebonds.net</a:t>
            </a:r>
            <a:r>
              <a:rPr kumimoji="0" lang="en-US" sz="1400" b="0" i="0" u="none" strike="noStrike" cap="none" normalizeH="0" baseline="0">
                <a:ln>
                  <a:noFill/>
                </a:ln>
                <a:effectLst/>
                <a:latin typeface="DM Sans" pitchFamily="2" charset="77"/>
                <a:cs typeface="Arial"/>
              </a:rPr>
              <a:t>. </a:t>
            </a:r>
            <a:r>
              <a:rPr kumimoji="0" lang="en-US" sz="1400" b="0" i="0" u="none" strike="noStrike" cap="none" normalizeH="0" baseline="0">
                <a:ln>
                  <a:noFill/>
                </a:ln>
                <a:effectLst/>
                <a:latin typeface="DM Sans" pitchFamily="2" charset="77"/>
                <a:cs typeface="Arial"/>
                <a:hlinkClick r:id="rId2"/>
              </a:rPr>
              <a:t>https://www.</a:t>
            </a:r>
            <a:r>
              <a:rPr lang="en-US" sz="1400">
                <a:latin typeface="DM Sans" pitchFamily="2" charset="77"/>
                <a:cs typeface="Arial"/>
                <a:hlinkClick r:id="rId2"/>
              </a:rPr>
              <a:t>climatebonds</a:t>
            </a:r>
            <a:r>
              <a:rPr kumimoji="0" lang="en-US" sz="1400" b="0" i="0" u="none" strike="noStrike" cap="none" normalizeH="0" baseline="0">
                <a:ln>
                  <a:noFill/>
                </a:ln>
                <a:effectLst/>
                <a:latin typeface="DM Sans" pitchFamily="2" charset="77"/>
                <a:cs typeface="Arial"/>
                <a:hlinkClick r:id="rId2"/>
              </a:rPr>
              <a:t>.net/</a:t>
            </a:r>
            <a:r>
              <a:rPr lang="en-US" sz="1400">
                <a:latin typeface="DM Sans" pitchFamily="2" charset="77"/>
                <a:cs typeface="Arial"/>
                <a:hlinkClick r:id="rId2"/>
              </a:rPr>
              <a:t>files</a:t>
            </a:r>
            <a:r>
              <a:rPr kumimoji="0" lang="en-US" sz="1400" b="0" i="0" u="none" strike="noStrike" cap="none" normalizeH="0" baseline="0">
                <a:ln>
                  <a:noFill/>
                </a:ln>
                <a:effectLst/>
                <a:latin typeface="DM Sans" pitchFamily="2" charset="77"/>
                <a:cs typeface="Arial"/>
                <a:hlinkClick r:id="rId2"/>
              </a:rPr>
              <a:t>/</a:t>
            </a:r>
            <a:r>
              <a:rPr lang="en-US" sz="1400">
                <a:latin typeface="DM Sans" pitchFamily="2" charset="77"/>
                <a:cs typeface="Arial"/>
                <a:hlinkClick r:id="rId2"/>
              </a:rPr>
              <a:t>reports</a:t>
            </a:r>
            <a:r>
              <a:rPr kumimoji="0" lang="en-US" sz="1400" b="0" i="0" u="none" strike="noStrike" cap="none" normalizeH="0" baseline="0">
                <a:ln>
                  <a:noFill/>
                </a:ln>
                <a:effectLst/>
                <a:latin typeface="DM Sans" pitchFamily="2" charset="77"/>
                <a:cs typeface="Arial"/>
                <a:hlinkClick r:id="rId2"/>
              </a:rPr>
              <a:t>/</a:t>
            </a:r>
            <a:r>
              <a:rPr lang="en-US" sz="1400">
                <a:latin typeface="DM Sans" pitchFamily="2" charset="77"/>
                <a:cs typeface="Arial"/>
                <a:hlinkClick r:id="rId2"/>
              </a:rPr>
              <a:t>cbi_pricing_h2_2022_01c.pdf</a:t>
            </a:r>
            <a:endParaRPr lang="en-US" altLang="en-US" sz="1400">
              <a:latin typeface="DM Sans" pitchFamily="2" charset="77"/>
              <a:cs typeface="Times New Roman" panose="02020603050405020304" pitchFamily="18" charset="0"/>
            </a:endParaRPr>
          </a:p>
          <a:p>
            <a:pPr marL="285750" indent="-285750">
              <a:buFont typeface="Arial" panose="020B0604020202020204" pitchFamily="34" charset="0"/>
              <a:buChar char="•"/>
            </a:pPr>
            <a:r>
              <a:rPr lang="en-US" sz="1400">
                <a:latin typeface="DM Sans" pitchFamily="2" charset="77"/>
                <a:cs typeface="Arial"/>
              </a:rPr>
              <a:t>Deloitte Insights. (2023). </a:t>
            </a:r>
            <a:r>
              <a:rPr lang="en-US" sz="1400" i="1">
                <a:latin typeface="DM Sans" pitchFamily="2" charset="77"/>
                <a:cs typeface="Arial"/>
              </a:rPr>
              <a:t>Predict and Prevent: Risk Management in the Age of Data</a:t>
            </a:r>
            <a:r>
              <a:rPr lang="en-US" sz="1400">
                <a:latin typeface="DM Sans" pitchFamily="2" charset="77"/>
                <a:cs typeface="Arial"/>
              </a:rPr>
              <a:t>. Deloitte. </a:t>
            </a:r>
            <a:r>
              <a:rPr lang="en-US" sz="1400">
                <a:latin typeface="DM Sans" pitchFamily="2" charset="77"/>
                <a:cs typeface="Arial"/>
                <a:hlinkClick r:id="rId3"/>
              </a:rPr>
              <a:t>https://www2.deloitte.com/us/en/insights/industry/financial-services/financial-services-industry-predictions/2025/predict-and-prevent-risk-management.html</a:t>
            </a:r>
            <a:endParaRPr lang="en-US" altLang="en-US" sz="1400">
              <a:latin typeface="DM Sans" pitchFamily="2" charset="77"/>
              <a:cs typeface="Times New Roman" panose="02020603050405020304" pitchFamily="18" charset="0"/>
            </a:endParaRPr>
          </a:p>
          <a:p>
            <a:pPr marL="285750" indent="-285750">
              <a:buFont typeface="Arial" panose="020B0604020202020204" pitchFamily="34" charset="0"/>
              <a:buChar char="•"/>
            </a:pPr>
            <a:r>
              <a:rPr lang="en-US" sz="1400">
                <a:latin typeface="DM Sans" pitchFamily="2" charset="77"/>
                <a:cs typeface="Arial"/>
              </a:rPr>
              <a:t>S&amp;P Global. (2023). </a:t>
            </a:r>
            <a:r>
              <a:rPr lang="en-US" sz="1400" i="1">
                <a:latin typeface="DM Sans" pitchFamily="2" charset="77"/>
                <a:cs typeface="Arial"/>
              </a:rPr>
              <a:t>ESG Intelligence to Power the Markets of the Future</a:t>
            </a:r>
            <a:r>
              <a:rPr lang="en-US" sz="1400">
                <a:latin typeface="DM Sans" pitchFamily="2" charset="77"/>
                <a:cs typeface="Arial"/>
              </a:rPr>
              <a:t>. S&amp;P Global. </a:t>
            </a:r>
            <a:r>
              <a:rPr lang="en-US" sz="1400">
                <a:latin typeface="DM Sans" pitchFamily="2" charset="77"/>
                <a:cs typeface="Arial"/>
                <a:hlinkClick r:id="rId4"/>
              </a:rPr>
              <a:t>https://www.spglobal.com/en/capabilities/spglobal-esg-intelligence-to-power-the-markets-of-the-future.pdf</a:t>
            </a:r>
            <a:endParaRPr lang="en-US" sz="1400">
              <a:latin typeface="DM Sans" pitchFamily="2" charset="77"/>
              <a:cs typeface="Arial"/>
            </a:endParaRPr>
          </a:p>
          <a:p>
            <a:pPr marL="285750" indent="-285750">
              <a:buFont typeface="Arial" panose="020B0604020202020204" pitchFamily="34" charset="0"/>
              <a:buChar char="•"/>
            </a:pPr>
            <a:r>
              <a:rPr lang="en-CA" sz="1400" b="0" i="0">
                <a:solidFill>
                  <a:srgbClr val="000000"/>
                </a:solidFill>
                <a:effectLst/>
                <a:latin typeface="DM Sans" pitchFamily="2" charset="77"/>
              </a:rPr>
              <a:t>Ocampo, D., &amp; Moreira, C. (2024). </a:t>
            </a:r>
            <a:r>
              <a:rPr lang="en-CA" sz="1400" b="0" i="1">
                <a:solidFill>
                  <a:srgbClr val="000000"/>
                </a:solidFill>
                <a:effectLst/>
                <a:latin typeface="DM Sans" pitchFamily="2" charset="77"/>
              </a:rPr>
              <a:t>FSI Insights on policy implementation No 62 Uncertain waters: can parametric insurance help bridge </a:t>
            </a:r>
            <a:r>
              <a:rPr lang="en-CA" sz="1400" b="0" i="1" err="1">
                <a:solidFill>
                  <a:srgbClr val="000000"/>
                </a:solidFill>
                <a:effectLst/>
                <a:latin typeface="DM Sans" pitchFamily="2" charset="77"/>
              </a:rPr>
              <a:t>NatCat</a:t>
            </a:r>
            <a:r>
              <a:rPr lang="en-CA" sz="1400" b="0" i="1">
                <a:solidFill>
                  <a:srgbClr val="000000"/>
                </a:solidFill>
                <a:effectLst/>
                <a:latin typeface="DM Sans" pitchFamily="2" charset="77"/>
              </a:rPr>
              <a:t> protection gaps?</a:t>
            </a:r>
            <a:r>
              <a:rPr lang="en-CA" sz="1400" b="0" i="0">
                <a:solidFill>
                  <a:srgbClr val="000000"/>
                </a:solidFill>
                <a:effectLst/>
                <a:latin typeface="DM Sans" pitchFamily="2" charset="77"/>
              </a:rPr>
              <a:t> https://</a:t>
            </a:r>
            <a:r>
              <a:rPr lang="en-CA" sz="1400" b="0" i="0" err="1">
                <a:solidFill>
                  <a:srgbClr val="000000"/>
                </a:solidFill>
                <a:effectLst/>
                <a:latin typeface="DM Sans" pitchFamily="2" charset="77"/>
              </a:rPr>
              <a:t>www.iais.org</a:t>
            </a:r>
            <a:r>
              <a:rPr lang="en-CA" sz="1400" b="0" i="0">
                <a:solidFill>
                  <a:srgbClr val="000000"/>
                </a:solidFill>
                <a:effectLst/>
                <a:latin typeface="DM Sans" pitchFamily="2" charset="77"/>
              </a:rPr>
              <a:t>/uploads/2024/12/FSI-IAIS-Insights-on-parametric-</a:t>
            </a:r>
            <a:r>
              <a:rPr lang="en-CA" sz="1400" b="0" i="0" err="1">
                <a:solidFill>
                  <a:srgbClr val="000000"/>
                </a:solidFill>
                <a:effectLst/>
                <a:latin typeface="DM Sans" pitchFamily="2" charset="77"/>
              </a:rPr>
              <a:t>insurance.pdf</a:t>
            </a:r>
            <a:endParaRPr lang="en-CA" sz="1400">
              <a:solidFill>
                <a:srgbClr val="000000"/>
              </a:solidFill>
              <a:latin typeface="DM Sans" pitchFamily="2" charset="77"/>
            </a:endParaRPr>
          </a:p>
          <a:p>
            <a:pPr marL="285750" indent="-285750">
              <a:buFont typeface="Arial" panose="020B0604020202020204" pitchFamily="34" charset="0"/>
              <a:buChar char="•"/>
            </a:pPr>
            <a:r>
              <a:rPr lang="en-CA" sz="1400" b="0" i="1">
                <a:solidFill>
                  <a:srgbClr val="000000"/>
                </a:solidFill>
                <a:effectLst/>
                <a:latin typeface="DM Sans" pitchFamily="2" charset="77"/>
              </a:rPr>
              <a:t>LinkedIn</a:t>
            </a:r>
            <a:r>
              <a:rPr lang="en-CA" sz="1400" b="0" i="0">
                <a:solidFill>
                  <a:srgbClr val="000000"/>
                </a:solidFill>
                <a:effectLst/>
                <a:latin typeface="DM Sans" pitchFamily="2" charset="77"/>
              </a:rPr>
              <a:t>. (2025). </a:t>
            </a:r>
            <a:r>
              <a:rPr lang="en-CA" sz="1400" b="0" i="0" err="1">
                <a:solidFill>
                  <a:srgbClr val="000000"/>
                </a:solidFill>
                <a:effectLst/>
                <a:latin typeface="DM Sans" pitchFamily="2" charset="77"/>
              </a:rPr>
              <a:t>Linkedin.com</a:t>
            </a:r>
            <a:r>
              <a:rPr lang="en-CA" sz="1400" b="0" i="0">
                <a:solidFill>
                  <a:srgbClr val="000000"/>
                </a:solidFill>
                <a:effectLst/>
                <a:latin typeface="DM Sans" pitchFamily="2" charset="77"/>
              </a:rPr>
              <a:t>. </a:t>
            </a:r>
            <a:r>
              <a:rPr lang="en-CA" sz="1400" b="0" i="0">
                <a:solidFill>
                  <a:srgbClr val="000000"/>
                </a:solidFill>
                <a:effectLst/>
                <a:latin typeface="DM Sans" pitchFamily="2" charset="77"/>
                <a:hlinkClick r:id="rId5"/>
              </a:rPr>
              <a:t>https://www.linkedin.com/pulse/understanding-difference-between-parametric-insurance-hirbod-assa-ttpkf/</a:t>
            </a:r>
            <a:endParaRPr lang="en-CA" sz="1400">
              <a:solidFill>
                <a:srgbClr val="000000"/>
              </a:solidFill>
              <a:latin typeface="DM Sans" pitchFamily="2" charset="77"/>
            </a:endParaRPr>
          </a:p>
          <a:p>
            <a:pPr marL="285750" indent="-285750">
              <a:buFont typeface="Arial" panose="020B0604020202020204" pitchFamily="34" charset="0"/>
              <a:buChar char="•"/>
            </a:pPr>
            <a:r>
              <a:rPr lang="en-CA" sz="1400" b="0" i="1">
                <a:solidFill>
                  <a:srgbClr val="000000"/>
                </a:solidFill>
                <a:effectLst/>
                <a:latin typeface="DM Sans" pitchFamily="2" charset="77"/>
              </a:rPr>
              <a:t>Comprehensive Guide to Parametric Insurance</a:t>
            </a:r>
            <a:r>
              <a:rPr lang="en-CA" sz="1400" b="0" i="0">
                <a:solidFill>
                  <a:srgbClr val="000000"/>
                </a:solidFill>
                <a:effectLst/>
                <a:latin typeface="DM Sans" pitchFamily="2" charset="77"/>
              </a:rPr>
              <a:t>. (n.d.). </a:t>
            </a:r>
            <a:r>
              <a:rPr lang="en-CA" sz="1400" b="0" i="0">
                <a:solidFill>
                  <a:srgbClr val="000000"/>
                </a:solidFill>
                <a:effectLst/>
                <a:latin typeface="DM Sans" pitchFamily="2" charset="77"/>
                <a:hlinkClick r:id="rId6"/>
              </a:rPr>
              <a:t>https://corporatesolutions.swissre.com/dam/jcr:0cd24f12-ebfb-425a-ab42-0187c241bf4a/2023-01-corso-guide-of-parametric-insurance.pdf</a:t>
            </a:r>
            <a:endParaRPr lang="en-CA" sz="1400">
              <a:solidFill>
                <a:srgbClr val="000000"/>
              </a:solidFill>
              <a:latin typeface="DM Sans" pitchFamily="2" charset="77"/>
            </a:endParaRPr>
          </a:p>
          <a:p>
            <a:pPr marL="285750" indent="-285750">
              <a:buFont typeface="Arial" panose="020B0604020202020204" pitchFamily="34" charset="0"/>
              <a:buChar char="•"/>
            </a:pPr>
            <a:r>
              <a:rPr lang="en-CA" sz="1400" b="0" i="0">
                <a:solidFill>
                  <a:srgbClr val="000000"/>
                </a:solidFill>
                <a:effectLst/>
                <a:latin typeface="DM Sans" pitchFamily="2" charset="77"/>
              </a:rPr>
              <a:t>Steinmann, C. B., </a:t>
            </a:r>
            <a:r>
              <a:rPr lang="en-CA" sz="1400" b="0" i="0" err="1">
                <a:solidFill>
                  <a:srgbClr val="000000"/>
                </a:solidFill>
                <a:effectLst/>
                <a:latin typeface="DM Sans" pitchFamily="2" charset="77"/>
              </a:rPr>
              <a:t>Guillod</a:t>
            </a:r>
            <a:r>
              <a:rPr lang="en-CA" sz="1400" b="0" i="0">
                <a:solidFill>
                  <a:srgbClr val="000000"/>
                </a:solidFill>
                <a:effectLst/>
                <a:latin typeface="DM Sans" pitchFamily="2" charset="77"/>
              </a:rPr>
              <a:t>, B. P., Fairless, C., &amp; Bresch, D. N. (2023). A generalized framework for designing open-source natural hazard parametric insurance. </a:t>
            </a:r>
            <a:r>
              <a:rPr lang="en-CA" sz="1400" b="0" i="1">
                <a:solidFill>
                  <a:srgbClr val="000000"/>
                </a:solidFill>
                <a:effectLst/>
                <a:latin typeface="DM Sans" pitchFamily="2" charset="77"/>
              </a:rPr>
              <a:t>Environment Systems &amp; Decisions</a:t>
            </a:r>
            <a:r>
              <a:rPr lang="en-CA" sz="1400" b="0" i="0">
                <a:solidFill>
                  <a:srgbClr val="000000"/>
                </a:solidFill>
                <a:effectLst/>
                <a:latin typeface="DM Sans" pitchFamily="2" charset="77"/>
              </a:rPr>
              <a:t>, </a:t>
            </a:r>
            <a:r>
              <a:rPr lang="en-CA" sz="1400" b="0" i="1">
                <a:solidFill>
                  <a:srgbClr val="000000"/>
                </a:solidFill>
                <a:effectLst/>
                <a:latin typeface="DM Sans" pitchFamily="2" charset="77"/>
              </a:rPr>
              <a:t>43</a:t>
            </a:r>
            <a:r>
              <a:rPr lang="en-CA" sz="1400" b="0" i="0">
                <a:solidFill>
                  <a:srgbClr val="000000"/>
                </a:solidFill>
                <a:effectLst/>
                <a:latin typeface="DM Sans" pitchFamily="2" charset="77"/>
              </a:rPr>
              <a:t>(4), 555–568. </a:t>
            </a:r>
            <a:r>
              <a:rPr lang="en-CA" sz="1400" b="0" i="0">
                <a:solidFill>
                  <a:srgbClr val="000000"/>
                </a:solidFill>
                <a:effectLst/>
                <a:latin typeface="DM Sans" pitchFamily="2" charset="77"/>
                <a:hlinkClick r:id="rId7"/>
              </a:rPr>
              <a:t>https://doi.org/10.1007/s10669-023-09934-x</a:t>
            </a:r>
            <a:endParaRPr lang="en-CA" sz="1400">
              <a:solidFill>
                <a:srgbClr val="000000"/>
              </a:solidFill>
              <a:latin typeface="DM Sans" pitchFamily="2" charset="77"/>
            </a:endParaRPr>
          </a:p>
          <a:p>
            <a:pPr marL="285750" indent="-285750">
              <a:buFont typeface="Arial" panose="020B0604020202020204" pitchFamily="34" charset="0"/>
              <a:buChar char="•"/>
            </a:pPr>
            <a:r>
              <a:rPr lang="en-CA" sz="1400" b="0" i="1">
                <a:solidFill>
                  <a:srgbClr val="000000"/>
                </a:solidFill>
                <a:effectLst/>
                <a:latin typeface="DM Sans" pitchFamily="2" charset="77"/>
              </a:rPr>
              <a:t>Renewable energy companies can use parametric insurance to recover from severe convective storms</a:t>
            </a:r>
            <a:r>
              <a:rPr lang="en-CA" sz="1400" b="0" i="0">
                <a:solidFill>
                  <a:srgbClr val="000000"/>
                </a:solidFill>
                <a:effectLst/>
                <a:latin typeface="DM Sans" pitchFamily="2" charset="77"/>
              </a:rPr>
              <a:t>. (2025). </a:t>
            </a:r>
            <a:r>
              <a:rPr lang="en-CA" sz="1400" b="0" i="0" err="1">
                <a:solidFill>
                  <a:srgbClr val="000000"/>
                </a:solidFill>
                <a:effectLst/>
                <a:latin typeface="DM Sans" pitchFamily="2" charset="77"/>
              </a:rPr>
              <a:t>Theinsurer.com</a:t>
            </a:r>
            <a:r>
              <a:rPr lang="en-CA" sz="1400" b="0" i="0">
                <a:solidFill>
                  <a:srgbClr val="000000"/>
                </a:solidFill>
                <a:effectLst/>
                <a:latin typeface="DM Sans" pitchFamily="2" charset="77"/>
              </a:rPr>
              <a:t>. https://</a:t>
            </a:r>
            <a:r>
              <a:rPr lang="en-CA" sz="1400" b="0" i="0" err="1">
                <a:solidFill>
                  <a:srgbClr val="000000"/>
                </a:solidFill>
                <a:effectLst/>
                <a:latin typeface="DM Sans" pitchFamily="2" charset="77"/>
              </a:rPr>
              <a:t>www.theinsurer.com</a:t>
            </a:r>
            <a:r>
              <a:rPr lang="en-CA" sz="1400" b="0" i="0">
                <a:solidFill>
                  <a:srgbClr val="000000"/>
                </a:solidFill>
                <a:effectLst/>
                <a:latin typeface="DM Sans" pitchFamily="2" charset="77"/>
              </a:rPr>
              <a:t>/</a:t>
            </a:r>
            <a:r>
              <a:rPr lang="en-CA" sz="1400" b="0" i="0" err="1">
                <a:solidFill>
                  <a:srgbClr val="000000"/>
                </a:solidFill>
                <a:effectLst/>
                <a:latin typeface="DM Sans" pitchFamily="2" charset="77"/>
              </a:rPr>
              <a:t>ti</a:t>
            </a:r>
            <a:r>
              <a:rPr lang="en-CA" sz="1400" b="0" i="0">
                <a:solidFill>
                  <a:srgbClr val="000000"/>
                </a:solidFill>
                <a:effectLst/>
                <a:latin typeface="DM Sans" pitchFamily="2" charset="77"/>
              </a:rPr>
              <a:t>/viewpoint/renewable-energy-companies-can-use-parametric-insurance-to-recover-from-severe-2025-02-05/</a:t>
            </a:r>
          </a:p>
          <a:p>
            <a:pPr algn="l"/>
            <a:r>
              <a:rPr lang="en-CA" sz="1400" b="0" i="0">
                <a:solidFill>
                  <a:srgbClr val="000000"/>
                </a:solidFill>
                <a:effectLst/>
                <a:latin typeface="DM Sans" pitchFamily="2" charset="77"/>
              </a:rPr>
              <a:t>‌</a:t>
            </a:r>
            <a:endParaRPr lang="en-US" altLang="en-US" sz="1400" b="0" i="0" u="none" strike="noStrike" cap="none" normalizeH="0" baseline="0">
              <a:ln>
                <a:noFill/>
              </a:ln>
              <a:effectLst/>
              <a:latin typeface="DM Sans" pitchFamily="2"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a:ln>
                <a:noFill/>
              </a:ln>
              <a:solidFill>
                <a:schemeClr val="tx1"/>
              </a:solidFill>
              <a:effectLst/>
              <a:latin typeface="DM Sans"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b="0" i="0" u="none" strike="noStrike" cap="none" normalizeH="0" baseline="0">
              <a:ln>
                <a:noFill/>
              </a:ln>
              <a:effectLst/>
              <a:latin typeface="DM Sans" pitchFamily="2" charset="0"/>
              <a:cs typeface="Times New Roman"/>
            </a:endParaRPr>
          </a:p>
        </p:txBody>
      </p:sp>
      <p:pic>
        <p:nvPicPr>
          <p:cNvPr id="4" name="Picture 3" descr="Dotted Line PNGs for Free Download">
            <a:extLst>
              <a:ext uri="{FF2B5EF4-FFF2-40B4-BE49-F238E27FC236}">
                <a16:creationId xmlns:a16="http://schemas.microsoft.com/office/drawing/2014/main" id="{ED96A03A-64C7-113C-132C-13509A9FAE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57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otted Line PNGs for Free Download">
            <a:extLst>
              <a:ext uri="{FF2B5EF4-FFF2-40B4-BE49-F238E27FC236}">
                <a16:creationId xmlns:a16="http://schemas.microsoft.com/office/drawing/2014/main" id="{3853F73D-34B9-56D7-8D96-EFB52333C4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74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DBB75E35-2FF4-6419-770B-2B0B547783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91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otted Line PNGs for Free Download">
            <a:extLst>
              <a:ext uri="{FF2B5EF4-FFF2-40B4-BE49-F238E27FC236}">
                <a16:creationId xmlns:a16="http://schemas.microsoft.com/office/drawing/2014/main" id="{C62DC69E-5B7A-2CBF-97D0-C7CBD534F0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6218" y="-88304"/>
            <a:ext cx="2850568" cy="98031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5">
            <a:extLst>
              <a:ext uri="{FF2B5EF4-FFF2-40B4-BE49-F238E27FC236}">
                <a16:creationId xmlns:a16="http://schemas.microsoft.com/office/drawing/2014/main" id="{70B338DB-FC04-EEF8-57D9-51D5243E729D}"/>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31</a:t>
            </a:fld>
            <a:endParaRPr lang="en-CA" sz="1200" spc="-25"/>
          </a:p>
        </p:txBody>
      </p:sp>
      <p:sp>
        <p:nvSpPr>
          <p:cNvPr id="5" name="Rectangle 4">
            <a:extLst>
              <a:ext uri="{FF2B5EF4-FFF2-40B4-BE49-F238E27FC236}">
                <a16:creationId xmlns:a16="http://schemas.microsoft.com/office/drawing/2014/main" id="{B3524041-05F8-67E0-6DE2-40799AEA791B}"/>
              </a:ext>
            </a:extLst>
          </p:cNvPr>
          <p:cNvSpPr/>
          <p:nvPr/>
        </p:nvSpPr>
        <p:spPr>
          <a:xfrm>
            <a:off x="-795384" y="6561467"/>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713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1997C-C022-5C97-39AD-44FC95F5B20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B13AA47-55B4-935E-214B-C9452354EEF2}"/>
              </a:ext>
            </a:extLst>
          </p:cNvPr>
          <p:cNvSpPr txBox="1">
            <a:spLocks noGrp="1"/>
          </p:cNvSpPr>
          <p:nvPr>
            <p:ph type="title"/>
          </p:nvPr>
        </p:nvSpPr>
        <p:spPr>
          <a:xfrm>
            <a:off x="1055052" y="3045284"/>
            <a:ext cx="6003670" cy="936154"/>
          </a:xfrm>
          <a:prstGeom prst="rect">
            <a:avLst/>
          </a:prstGeom>
        </p:spPr>
        <p:txBody>
          <a:bodyPr vert="horz" wrap="square" lIns="0" tIns="12700" rIns="0" bIns="0" rtlCol="0">
            <a:spAutoFit/>
          </a:bodyPr>
          <a:lstStyle/>
          <a:p>
            <a:pPr marL="12700">
              <a:lnSpc>
                <a:spcPct val="100000"/>
              </a:lnSpc>
              <a:spcBef>
                <a:spcPts val="100"/>
              </a:spcBef>
            </a:pPr>
            <a:r>
              <a:rPr lang="en-CA" sz="6000" u="none" spc="-10">
                <a:solidFill>
                  <a:srgbClr val="FFFFFF"/>
                </a:solidFill>
                <a:latin typeface="DM Sans" pitchFamily="2" charset="77"/>
              </a:rPr>
              <a:t>Thank You!</a:t>
            </a:r>
            <a:endParaRPr lang="en-CA" sz="6000">
              <a:latin typeface="DM Sans" pitchFamily="2" charset="77"/>
            </a:endParaRPr>
          </a:p>
        </p:txBody>
      </p:sp>
      <p:sp>
        <p:nvSpPr>
          <p:cNvPr id="4" name="object 25">
            <a:extLst>
              <a:ext uri="{FF2B5EF4-FFF2-40B4-BE49-F238E27FC236}">
                <a16:creationId xmlns:a16="http://schemas.microsoft.com/office/drawing/2014/main" id="{BADA8A98-FB23-6A6D-0DBA-261FAD72AD0A}"/>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32</a:t>
            </a:fld>
            <a:endParaRPr lang="en-CA" sz="1200" spc="-25"/>
          </a:p>
        </p:txBody>
      </p:sp>
      <p:pic>
        <p:nvPicPr>
          <p:cNvPr id="5" name="Picture 4">
            <a:extLst>
              <a:ext uri="{FF2B5EF4-FFF2-40B4-BE49-F238E27FC236}">
                <a16:creationId xmlns:a16="http://schemas.microsoft.com/office/drawing/2014/main" id="{1E87E8AE-C10E-152B-4B97-1B9DDF357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2" y="646824"/>
            <a:ext cx="2396481" cy="2227978"/>
          </a:xfrm>
          <a:prstGeom prst="ellipse">
            <a:avLst/>
          </a:prstGeom>
        </p:spPr>
      </p:pic>
    </p:spTree>
    <p:extLst>
      <p:ext uri="{BB962C8B-B14F-4D97-AF65-F5344CB8AC3E}">
        <p14:creationId xmlns:p14="http://schemas.microsoft.com/office/powerpoint/2010/main" val="1391257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B6040"/>
        </a:solidFill>
        <a:effectLst/>
      </p:bgPr>
    </p:bg>
    <p:spTree>
      <p:nvGrpSpPr>
        <p:cNvPr id="1" name="">
          <a:extLst>
            <a:ext uri="{FF2B5EF4-FFF2-40B4-BE49-F238E27FC236}">
              <a16:creationId xmlns:a16="http://schemas.microsoft.com/office/drawing/2014/main" id="{8D763D61-F1A4-9443-10E2-951C5AF877E9}"/>
            </a:ext>
          </a:extLst>
        </p:cNvPr>
        <p:cNvGrpSpPr/>
        <p:nvPr/>
      </p:nvGrpSpPr>
      <p:grpSpPr>
        <a:xfrm>
          <a:off x="0" y="0"/>
          <a:ext cx="0" cy="0"/>
          <a:chOff x="0" y="0"/>
          <a:chExt cx="0" cy="0"/>
        </a:xfrm>
      </p:grpSpPr>
      <p:sp>
        <p:nvSpPr>
          <p:cNvPr id="3" name="object 25">
            <a:extLst>
              <a:ext uri="{FF2B5EF4-FFF2-40B4-BE49-F238E27FC236}">
                <a16:creationId xmlns:a16="http://schemas.microsoft.com/office/drawing/2014/main" id="{C5603E25-5ED5-B6DB-EBFE-B15077B0E906}"/>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33</a:t>
            </a:fld>
            <a:endParaRPr lang="en-CA" sz="1200" spc="-25"/>
          </a:p>
        </p:txBody>
      </p:sp>
      <p:sp>
        <p:nvSpPr>
          <p:cNvPr id="7" name="object 12">
            <a:extLst>
              <a:ext uri="{FF2B5EF4-FFF2-40B4-BE49-F238E27FC236}">
                <a16:creationId xmlns:a16="http://schemas.microsoft.com/office/drawing/2014/main" id="{DD52951B-272D-163C-CB47-2DC13A2EB658}"/>
              </a:ext>
            </a:extLst>
          </p:cNvPr>
          <p:cNvSpPr txBox="1"/>
          <p:nvPr/>
        </p:nvSpPr>
        <p:spPr>
          <a:xfrm>
            <a:off x="2596712" y="516062"/>
            <a:ext cx="7266203" cy="6088846"/>
          </a:xfrm>
          <a:prstGeom prst="rect">
            <a:avLst/>
          </a:prstGeom>
        </p:spPr>
        <p:txBody>
          <a:bodyPr vert="horz" wrap="square" lIns="0" tIns="12700" rIns="0" bIns="0" rtlCol="0">
            <a:spAutoFit/>
          </a:bodyPr>
          <a:lstStyle/>
          <a:p>
            <a:pPr marL="12700" marR="5080" algn="ctr">
              <a:lnSpc>
                <a:spcPct val="100000"/>
              </a:lnSpc>
              <a:spcBef>
                <a:spcPts val="100"/>
              </a:spcBef>
            </a:pPr>
            <a:r>
              <a:rPr lang="en-CA" sz="2800" b="1" i="1" u="none" strike="noStrike">
                <a:solidFill>
                  <a:schemeClr val="bg1"/>
                </a:solidFill>
                <a:effectLst/>
                <a:latin typeface="DM Sans" pitchFamily="2" charset="77"/>
              </a:rPr>
              <a:t>For any additional questions you can reach us at:</a:t>
            </a:r>
          </a:p>
          <a:p>
            <a:pPr marL="12700" marR="5080" algn="ctr">
              <a:lnSpc>
                <a:spcPct val="100000"/>
              </a:lnSpc>
              <a:spcBef>
                <a:spcPts val="100"/>
              </a:spcBef>
            </a:pPr>
            <a:endParaRPr lang="en-CA" sz="2800" b="1" i="1">
              <a:solidFill>
                <a:schemeClr val="bg1"/>
              </a:solidFill>
              <a:latin typeface="DM Sans" pitchFamily="2" charset="77"/>
            </a:endParaRPr>
          </a:p>
          <a:p>
            <a:pPr marL="12700" marR="5080" algn="ctr">
              <a:lnSpc>
                <a:spcPct val="100000"/>
              </a:lnSpc>
              <a:spcBef>
                <a:spcPts val="100"/>
              </a:spcBef>
            </a:pPr>
            <a:r>
              <a:rPr lang="en-CA" sz="2400" b="1" i="1" u="none" strike="noStrike">
                <a:solidFill>
                  <a:schemeClr val="bg1"/>
                </a:solidFill>
                <a:effectLst/>
                <a:latin typeface="DM Sans" pitchFamily="2" charset="77"/>
              </a:rPr>
              <a:t>Fida </a:t>
            </a:r>
            <a:r>
              <a:rPr lang="en-CA" sz="2400" b="1" i="1">
                <a:solidFill>
                  <a:schemeClr val="bg1"/>
                </a:solidFill>
                <a:latin typeface="DM Sans" pitchFamily="2" charset="77"/>
              </a:rPr>
              <a:t>Mohammed Shebeaun</a:t>
            </a:r>
          </a:p>
          <a:p>
            <a:pPr marL="12700" marR="5080" algn="ctr">
              <a:lnSpc>
                <a:spcPct val="100000"/>
              </a:lnSpc>
              <a:spcBef>
                <a:spcPts val="100"/>
              </a:spcBef>
            </a:pPr>
            <a:r>
              <a:rPr lang="en-CA" sz="2400">
                <a:solidFill>
                  <a:schemeClr val="bg1"/>
                </a:solidFill>
                <a:latin typeface="DM Sans" pitchFamily="2" charset="77"/>
                <a:hlinkClick r:id="rId2">
                  <a:extLst>
                    <a:ext uri="{A12FA001-AC4F-418D-AE19-62706E023703}">
                      <ahyp:hlinkClr xmlns:ahyp="http://schemas.microsoft.com/office/drawing/2018/hyperlinkcolor" val="tx"/>
                    </a:ext>
                  </a:extLst>
                </a:hlinkClick>
              </a:rPr>
              <a:t>fida.shebeaun@mail.utoronto.ca</a:t>
            </a:r>
            <a:endParaRPr lang="en-CA" sz="2400">
              <a:solidFill>
                <a:schemeClr val="bg1"/>
              </a:solidFill>
              <a:latin typeface="DM Sans" pitchFamily="2" charset="77"/>
            </a:endParaRPr>
          </a:p>
          <a:p>
            <a:pPr marL="12700" marR="5080" algn="ctr">
              <a:lnSpc>
                <a:spcPct val="100000"/>
              </a:lnSpc>
              <a:spcBef>
                <a:spcPts val="100"/>
              </a:spcBef>
            </a:pPr>
            <a:endParaRPr lang="en-CA" sz="2400" u="none" strike="noStrike">
              <a:solidFill>
                <a:schemeClr val="bg1"/>
              </a:solidFill>
              <a:effectLst/>
              <a:latin typeface="DM Sans" pitchFamily="2" charset="77"/>
            </a:endParaRPr>
          </a:p>
          <a:p>
            <a:pPr marL="12700" marR="5080" algn="ctr">
              <a:lnSpc>
                <a:spcPct val="100000"/>
              </a:lnSpc>
              <a:spcBef>
                <a:spcPts val="100"/>
              </a:spcBef>
            </a:pPr>
            <a:r>
              <a:rPr lang="en-US" sz="2400" b="1" i="1" err="1">
                <a:solidFill>
                  <a:schemeClr val="bg1"/>
                </a:solidFill>
                <a:latin typeface="DM Sans" pitchFamily="2" charset="77"/>
                <a:cs typeface="Arial"/>
              </a:rPr>
              <a:t>Nasywa</a:t>
            </a:r>
            <a:r>
              <a:rPr lang="en-US" sz="2400" b="1" i="1">
                <a:solidFill>
                  <a:schemeClr val="bg1"/>
                </a:solidFill>
                <a:latin typeface="DM Sans" pitchFamily="2" charset="77"/>
                <a:cs typeface="Arial"/>
              </a:rPr>
              <a:t> Talitha</a:t>
            </a:r>
          </a:p>
          <a:p>
            <a:pPr marL="12700" marR="5080" algn="ctr">
              <a:lnSpc>
                <a:spcPct val="100000"/>
              </a:lnSpc>
              <a:spcBef>
                <a:spcPts val="100"/>
              </a:spcBef>
            </a:pPr>
            <a:r>
              <a:rPr lang="en-US" sz="2400">
                <a:solidFill>
                  <a:schemeClr val="bg1"/>
                </a:solidFill>
                <a:latin typeface="DM Sans" pitchFamily="2" charset="77"/>
                <a:cs typeface="Arial"/>
                <a:hlinkClick r:id="rId3">
                  <a:extLst>
                    <a:ext uri="{A12FA001-AC4F-418D-AE19-62706E023703}">
                      <ahyp:hlinkClr xmlns:ahyp="http://schemas.microsoft.com/office/drawing/2018/hyperlinkcolor" val="tx"/>
                    </a:ext>
                  </a:extLst>
                </a:hlinkClick>
              </a:rPr>
              <a:t>n.talitha@mail.utoronto.ca</a:t>
            </a:r>
            <a:r>
              <a:rPr lang="en-US" sz="2400">
                <a:solidFill>
                  <a:schemeClr val="bg1"/>
                </a:solidFill>
                <a:latin typeface="DM Sans" pitchFamily="2" charset="77"/>
                <a:cs typeface="Arial"/>
              </a:rPr>
              <a:t> </a:t>
            </a:r>
          </a:p>
          <a:p>
            <a:pPr marL="12700" marR="5080" algn="ctr">
              <a:lnSpc>
                <a:spcPct val="100000"/>
              </a:lnSpc>
              <a:spcBef>
                <a:spcPts val="100"/>
              </a:spcBef>
            </a:pPr>
            <a:endParaRPr lang="en-US" sz="2400">
              <a:solidFill>
                <a:schemeClr val="bg1"/>
              </a:solidFill>
              <a:latin typeface="DM Sans" pitchFamily="2" charset="77"/>
              <a:cs typeface="Arial"/>
            </a:endParaRPr>
          </a:p>
          <a:p>
            <a:pPr marL="12700" marR="5080" algn="ctr">
              <a:lnSpc>
                <a:spcPct val="100000"/>
              </a:lnSpc>
              <a:spcBef>
                <a:spcPts val="100"/>
              </a:spcBef>
            </a:pPr>
            <a:r>
              <a:rPr lang="en-US" sz="2400" b="1" i="1">
                <a:solidFill>
                  <a:schemeClr val="bg1"/>
                </a:solidFill>
                <a:latin typeface="DM Sans" pitchFamily="2" charset="77"/>
                <a:cs typeface="Arial"/>
              </a:rPr>
              <a:t>Yanfei Huang</a:t>
            </a:r>
          </a:p>
          <a:p>
            <a:pPr marL="12700" marR="5080" algn="ctr">
              <a:lnSpc>
                <a:spcPct val="100000"/>
              </a:lnSpc>
              <a:spcBef>
                <a:spcPts val="100"/>
              </a:spcBef>
            </a:pPr>
            <a:r>
              <a:rPr lang="en-US" sz="2400">
                <a:solidFill>
                  <a:schemeClr val="bg1"/>
                </a:solidFill>
                <a:latin typeface="DM Sans" pitchFamily="2" charset="77"/>
                <a:cs typeface="Arial"/>
                <a:hlinkClick r:id="rId4">
                  <a:extLst>
                    <a:ext uri="{A12FA001-AC4F-418D-AE19-62706E023703}">
                      <ahyp:hlinkClr xmlns:ahyp="http://schemas.microsoft.com/office/drawing/2018/hyperlinkcolor" val="tx"/>
                    </a:ext>
                  </a:extLst>
                </a:hlinkClick>
              </a:rPr>
              <a:t>yanfei.huang@mail.utoronto.ca</a:t>
            </a:r>
            <a:endParaRPr lang="en-US" sz="2400">
              <a:solidFill>
                <a:schemeClr val="bg1"/>
              </a:solidFill>
              <a:latin typeface="DM Sans" pitchFamily="2" charset="77"/>
              <a:cs typeface="Arial"/>
            </a:endParaRPr>
          </a:p>
          <a:p>
            <a:pPr marL="12700" marR="5080" algn="ctr">
              <a:lnSpc>
                <a:spcPct val="100000"/>
              </a:lnSpc>
              <a:spcBef>
                <a:spcPts val="100"/>
              </a:spcBef>
            </a:pPr>
            <a:endParaRPr lang="en-US" sz="2400">
              <a:solidFill>
                <a:schemeClr val="bg1"/>
              </a:solidFill>
              <a:latin typeface="DM Sans" pitchFamily="2" charset="77"/>
              <a:cs typeface="Arial"/>
            </a:endParaRPr>
          </a:p>
          <a:p>
            <a:pPr marL="12700" marR="5080" algn="ctr">
              <a:lnSpc>
                <a:spcPct val="100000"/>
              </a:lnSpc>
              <a:spcBef>
                <a:spcPts val="100"/>
              </a:spcBef>
            </a:pPr>
            <a:r>
              <a:rPr lang="en-US" sz="2400" b="1" i="1">
                <a:solidFill>
                  <a:schemeClr val="bg1"/>
                </a:solidFill>
                <a:latin typeface="DM Sans" pitchFamily="2" charset="77"/>
                <a:cs typeface="Arial"/>
              </a:rPr>
              <a:t>Hantian Chen</a:t>
            </a:r>
          </a:p>
          <a:p>
            <a:pPr marL="12700" marR="5080" algn="ctr">
              <a:lnSpc>
                <a:spcPct val="100000"/>
              </a:lnSpc>
              <a:spcBef>
                <a:spcPts val="100"/>
              </a:spcBef>
            </a:pPr>
            <a:r>
              <a:rPr lang="en-US" sz="2400" u="sng" err="1">
                <a:solidFill>
                  <a:schemeClr val="bg1"/>
                </a:solidFill>
                <a:latin typeface="DM Sans" pitchFamily="2" charset="77"/>
                <a:cs typeface="Arial"/>
              </a:rPr>
              <a:t>hantian.chen@mail.utoronto.ca</a:t>
            </a:r>
            <a:endParaRPr lang="en-US" sz="2400" u="sng">
              <a:solidFill>
                <a:schemeClr val="bg1"/>
              </a:solidFill>
              <a:latin typeface="DM Sans" pitchFamily="2" charset="77"/>
              <a:cs typeface="Arial"/>
            </a:endParaRPr>
          </a:p>
          <a:p>
            <a:pPr marL="12700" marR="5080" algn="ctr">
              <a:lnSpc>
                <a:spcPct val="100000"/>
              </a:lnSpc>
              <a:spcBef>
                <a:spcPts val="100"/>
              </a:spcBef>
            </a:pPr>
            <a:endParaRPr lang="en-US" sz="2400">
              <a:solidFill>
                <a:schemeClr val="bg1"/>
              </a:solidFill>
              <a:latin typeface="DM Sans" pitchFamily="2" charset="77"/>
              <a:cs typeface="Arial"/>
            </a:endParaRPr>
          </a:p>
        </p:txBody>
      </p:sp>
      <p:sp>
        <p:nvSpPr>
          <p:cNvPr id="11" name="Oval 10">
            <a:extLst>
              <a:ext uri="{FF2B5EF4-FFF2-40B4-BE49-F238E27FC236}">
                <a16:creationId xmlns:a16="http://schemas.microsoft.com/office/drawing/2014/main" id="{34359377-2C56-6A6A-2AA8-434CCCB66D4B}"/>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7BD18DC-2C9A-E1F8-72CD-C794B00D0A76}"/>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BB28DD86-6CB9-BD22-C1DC-417BC7B4F1A7}"/>
              </a:ext>
            </a:extLst>
          </p:cNvPr>
          <p:cNvSpPr/>
          <p:nvPr/>
        </p:nvSpPr>
        <p:spPr>
          <a:xfrm>
            <a:off x="8935759" y="4261093"/>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D43115DB-5A09-7844-73AB-F49F101E35A8}"/>
              </a:ext>
            </a:extLst>
          </p:cNvPr>
          <p:cNvSpPr/>
          <p:nvPr/>
        </p:nvSpPr>
        <p:spPr>
          <a:xfrm>
            <a:off x="11021741" y="5591617"/>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677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591" y="238179"/>
            <a:ext cx="11909425" cy="474489"/>
          </a:xfrm>
          <a:prstGeom prst="rect">
            <a:avLst/>
          </a:prstGeom>
        </p:spPr>
        <p:txBody>
          <a:bodyPr vert="horz" wrap="square" lIns="0" tIns="12700" rIns="0" bIns="0" rtlCol="0">
            <a:spAutoFit/>
          </a:bodyPr>
          <a:lstStyle/>
          <a:p>
            <a:pPr marL="12700">
              <a:lnSpc>
                <a:spcPct val="100000"/>
              </a:lnSpc>
              <a:spcBef>
                <a:spcPts val="100"/>
              </a:spcBef>
              <a:tabLst>
                <a:tab pos="11896090" algn="l"/>
              </a:tabLst>
            </a:pPr>
            <a:r>
              <a:rPr lang="en-CA" sz="3000" u="none">
                <a:latin typeface="DM Sans" pitchFamily="2" charset="77"/>
              </a:rPr>
              <a:t>Background</a:t>
            </a:r>
            <a:r>
              <a:rPr sz="3000" u="none">
                <a:latin typeface="DM Sans" pitchFamily="2" charset="77"/>
              </a:rPr>
              <a:t>	</a:t>
            </a:r>
          </a:p>
        </p:txBody>
      </p:sp>
      <p:graphicFrame>
        <p:nvGraphicFramePr>
          <p:cNvPr id="12" name="object 3">
            <a:extLst>
              <a:ext uri="{FF2B5EF4-FFF2-40B4-BE49-F238E27FC236}">
                <a16:creationId xmlns:a16="http://schemas.microsoft.com/office/drawing/2014/main" id="{B6CF8E10-6F30-8ABD-3DBB-E3DBE47534A9}"/>
              </a:ext>
            </a:extLst>
          </p:cNvPr>
          <p:cNvGraphicFramePr/>
          <p:nvPr>
            <p:extLst>
              <p:ext uri="{D42A27DB-BD31-4B8C-83A1-F6EECF244321}">
                <p14:modId xmlns:p14="http://schemas.microsoft.com/office/powerpoint/2010/main" val="1275444518"/>
              </p:ext>
            </p:extLst>
          </p:nvPr>
        </p:nvGraphicFramePr>
        <p:xfrm>
          <a:off x="646409" y="764822"/>
          <a:ext cx="11207787" cy="532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bject 25">
            <a:extLst>
              <a:ext uri="{FF2B5EF4-FFF2-40B4-BE49-F238E27FC236}">
                <a16:creationId xmlns:a16="http://schemas.microsoft.com/office/drawing/2014/main" id="{29E91652-9602-60A5-ED9C-2AD9F5F7C2E8}"/>
              </a:ext>
            </a:extLst>
          </p:cNvPr>
          <p:cNvSpPr txBox="1">
            <a:spLocks noGrp="1"/>
          </p:cNvSpPr>
          <p:nvPr>
            <p:ph type="sldNum" sz="quarter" idx="7"/>
          </p:nvPr>
        </p:nvSpPr>
        <p:spPr>
          <a:xfrm>
            <a:off x="11906375" y="6604908"/>
            <a:ext cx="260350" cy="210184"/>
          </a:xfrm>
          <a:prstGeom prst="rect">
            <a:avLst/>
          </a:prstGeom>
        </p:spPr>
        <p:txBody>
          <a:bodyPr vert="horz" wrap="square" lIns="0" tIns="0" rIns="0" bIns="0" rtlCol="0">
            <a:spAutoFit/>
          </a:bodyPr>
          <a:lstStyle/>
          <a:p>
            <a:pPr marL="38100">
              <a:lnSpc>
                <a:spcPts val="1425"/>
              </a:lnSpc>
            </a:pPr>
            <a:fld id="{81D60167-4931-47E6-BA6A-407CBD079E47}" type="slidenum">
              <a:rPr spc="-25" dirty="0"/>
              <a:t>4</a:t>
            </a:fld>
            <a:endParaRPr spc="-25"/>
          </a:p>
        </p:txBody>
      </p:sp>
      <p:pic>
        <p:nvPicPr>
          <p:cNvPr id="8" name="Picture 2" descr="Dotted Line PNGs for Free Download">
            <a:extLst>
              <a:ext uri="{FF2B5EF4-FFF2-40B4-BE49-F238E27FC236}">
                <a16:creationId xmlns:a16="http://schemas.microsoft.com/office/drawing/2014/main" id="{BABA31B3-6B0A-002E-2DFA-8F516CE19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6590" y="-14735"/>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otted Line PNGs for Free Download">
            <a:extLst>
              <a:ext uri="{FF2B5EF4-FFF2-40B4-BE49-F238E27FC236}">
                <a16:creationId xmlns:a16="http://schemas.microsoft.com/office/drawing/2014/main" id="{5E14DD3B-5E43-0EBE-ED1D-8C02DFA3C3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796" y="-37592"/>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tted Line PNGs for Free Download">
            <a:extLst>
              <a:ext uri="{FF2B5EF4-FFF2-40B4-BE49-F238E27FC236}">
                <a16:creationId xmlns:a16="http://schemas.microsoft.com/office/drawing/2014/main" id="{32111FC6-F80C-31FF-27B4-7DD913DF1C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7002" y="-47044"/>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tted Line PNGs for Free Download">
            <a:extLst>
              <a:ext uri="{FF2B5EF4-FFF2-40B4-BE49-F238E27FC236}">
                <a16:creationId xmlns:a16="http://schemas.microsoft.com/office/drawing/2014/main" id="{0A2D5AB7-C9E7-11A2-3AA7-A69E1FDB8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0599" y="-56496"/>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9C65272-F688-F6BB-3806-7AA56E435907}"/>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F144-C326-1DBF-8E6D-E06B7523841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F8896BA-824C-97DE-86D7-45F513CE2F5E}"/>
              </a:ext>
            </a:extLst>
          </p:cNvPr>
          <p:cNvSpPr txBox="1">
            <a:spLocks noGrp="1"/>
          </p:cNvSpPr>
          <p:nvPr>
            <p:ph type="title"/>
          </p:nvPr>
        </p:nvSpPr>
        <p:spPr>
          <a:xfrm>
            <a:off x="1031881" y="3429703"/>
            <a:ext cx="9874011" cy="628377"/>
          </a:xfrm>
          <a:prstGeom prst="rect">
            <a:avLst/>
          </a:prstGeom>
        </p:spPr>
        <p:txBody>
          <a:bodyPr vert="horz" wrap="square" lIns="0" tIns="12700" rIns="0" bIns="0" rtlCol="0" anchor="t">
            <a:spAutoFit/>
          </a:bodyPr>
          <a:lstStyle/>
          <a:p>
            <a:pPr marL="12700">
              <a:spcBef>
                <a:spcPts val="100"/>
              </a:spcBef>
            </a:pPr>
            <a:r>
              <a:rPr lang="en-US" sz="4000" u="none" spc="-10">
                <a:solidFill>
                  <a:srgbClr val="FFFFFF"/>
                </a:solidFill>
                <a:latin typeface="DM Sans" pitchFamily="2" charset="77"/>
              </a:rPr>
              <a:t>Quant Co.’s Oil &amp; Gas Existing Portfolio</a:t>
            </a:r>
            <a:endParaRPr lang="en-US" sz="4000">
              <a:latin typeface="DM Sans" pitchFamily="2" charset="77"/>
            </a:endParaRPr>
          </a:p>
        </p:txBody>
      </p:sp>
      <p:sp>
        <p:nvSpPr>
          <p:cNvPr id="4" name="object 2">
            <a:extLst>
              <a:ext uri="{FF2B5EF4-FFF2-40B4-BE49-F238E27FC236}">
                <a16:creationId xmlns:a16="http://schemas.microsoft.com/office/drawing/2014/main" id="{49F2A828-0D82-2EE6-C396-329884C85D23}"/>
              </a:ext>
            </a:extLst>
          </p:cNvPr>
          <p:cNvSpPr txBox="1">
            <a:spLocks/>
          </p:cNvSpPr>
          <p:nvPr/>
        </p:nvSpPr>
        <p:spPr>
          <a:xfrm>
            <a:off x="1031882" y="4318703"/>
            <a:ext cx="9070974" cy="320601"/>
          </a:xfrm>
          <a:prstGeom prst="rect">
            <a:avLst/>
          </a:prstGeom>
        </p:spPr>
        <p:txBody>
          <a:bodyPr vert="horz" wrap="square" lIns="0" tIns="12700" rIns="0" bIns="0" rtlCol="0" anchor="t">
            <a:spAutoFit/>
          </a:bodyPr>
          <a:lstStyle>
            <a:lvl1pPr>
              <a:defRPr sz="2000" b="1" i="0" u="heavy">
                <a:solidFill>
                  <a:schemeClr val="tx1"/>
                </a:solidFill>
                <a:latin typeface="Arial"/>
                <a:ea typeface="+mj-ea"/>
                <a:cs typeface="Arial"/>
              </a:defRPr>
            </a:lvl1pPr>
          </a:lstStyle>
          <a:p>
            <a:pPr marL="12700">
              <a:spcBef>
                <a:spcPts val="100"/>
              </a:spcBef>
            </a:pPr>
            <a:r>
              <a:rPr lang="en-US" b="0" i="1" u="none" spc="-10">
                <a:solidFill>
                  <a:srgbClr val="FFFFFF"/>
                </a:solidFill>
                <a:latin typeface="DM Sans" pitchFamily="2" charset="77"/>
              </a:rPr>
              <a:t>Strengths &amp; Risks Assessment </a:t>
            </a:r>
            <a:endParaRPr lang="en-US" b="0" i="1">
              <a:latin typeface="DM Sans" pitchFamily="2" charset="77"/>
            </a:endParaRPr>
          </a:p>
        </p:txBody>
      </p:sp>
      <p:sp>
        <p:nvSpPr>
          <p:cNvPr id="5" name="Oval 4">
            <a:extLst>
              <a:ext uri="{FF2B5EF4-FFF2-40B4-BE49-F238E27FC236}">
                <a16:creationId xmlns:a16="http://schemas.microsoft.com/office/drawing/2014/main" id="{DF81B065-C3E9-1CB0-3FAD-BED40EB7E9D8}"/>
              </a:ext>
            </a:extLst>
          </p:cNvPr>
          <p:cNvSpPr/>
          <p:nvPr/>
        </p:nvSpPr>
        <p:spPr>
          <a:xfrm>
            <a:off x="-1054100" y="-923999"/>
            <a:ext cx="3060700" cy="3009900"/>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53241E0C-1BBA-4766-C09C-FB41F279670D}"/>
              </a:ext>
            </a:extLst>
          </p:cNvPr>
          <p:cNvSpPr/>
          <p:nvPr/>
        </p:nvSpPr>
        <p:spPr>
          <a:xfrm>
            <a:off x="1031882" y="406525"/>
            <a:ext cx="1840230" cy="1809687"/>
          </a:xfrm>
          <a:prstGeom prst="ellipse">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CEE8787D-D415-3488-C706-C94A30966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251" y="216637"/>
            <a:ext cx="1441585" cy="1340223"/>
          </a:xfrm>
          <a:prstGeom prst="ellipse">
            <a:avLst/>
          </a:prstGeom>
        </p:spPr>
      </p:pic>
      <p:sp>
        <p:nvSpPr>
          <p:cNvPr id="9" name="object 25">
            <a:extLst>
              <a:ext uri="{FF2B5EF4-FFF2-40B4-BE49-F238E27FC236}">
                <a16:creationId xmlns:a16="http://schemas.microsoft.com/office/drawing/2014/main" id="{340B5E61-A9E5-F88C-7E0C-08AA5E41C2F3}"/>
              </a:ext>
            </a:extLst>
          </p:cNvPr>
          <p:cNvSpPr txBox="1">
            <a:spLocks noGrp="1"/>
          </p:cNvSpPr>
          <p:nvPr>
            <p:ph type="sldNum" sz="quarter" idx="7"/>
          </p:nvPr>
        </p:nvSpPr>
        <p:spPr>
          <a:xfrm>
            <a:off x="11906375" y="6604908"/>
            <a:ext cx="260350" cy="210184"/>
          </a:xfrm>
          <a:prstGeom prst="rect">
            <a:avLst/>
          </a:prstGeom>
        </p:spPr>
        <p:txBody>
          <a:bodyPr vert="horz" wrap="square" lIns="0" tIns="0" rIns="0" bIns="0" rtlCol="0">
            <a:spAutoFit/>
          </a:bodyPr>
          <a:lstStyle/>
          <a:p>
            <a:pPr marL="38100">
              <a:lnSpc>
                <a:spcPts val="1425"/>
              </a:lnSpc>
            </a:pPr>
            <a:fld id="{81D60167-4931-47E6-BA6A-407CBD079E47}" type="slidenum">
              <a:rPr spc="-25" dirty="0"/>
              <a:t>5</a:t>
            </a:fld>
            <a:endParaRPr spc="-25"/>
          </a:p>
        </p:txBody>
      </p:sp>
    </p:spTree>
    <p:extLst>
      <p:ext uri="{BB962C8B-B14F-4D97-AF65-F5344CB8AC3E}">
        <p14:creationId xmlns:p14="http://schemas.microsoft.com/office/powerpoint/2010/main" val="220236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0DEADC2-D830-84FE-2998-A4CAC501A190}"/>
            </a:ext>
          </a:extLst>
        </p:cNvPr>
        <p:cNvGrpSpPr/>
        <p:nvPr/>
      </p:nvGrpSpPr>
      <p:grpSpPr>
        <a:xfrm>
          <a:off x="0" y="0"/>
          <a:ext cx="0" cy="0"/>
          <a:chOff x="0" y="0"/>
          <a:chExt cx="0" cy="0"/>
        </a:xfrm>
      </p:grpSpPr>
      <p:sp>
        <p:nvSpPr>
          <p:cNvPr id="412" name="Google Shape;412;p26">
            <a:extLst>
              <a:ext uri="{FF2B5EF4-FFF2-40B4-BE49-F238E27FC236}">
                <a16:creationId xmlns:a16="http://schemas.microsoft.com/office/drawing/2014/main" id="{286E2FB2-2C53-A466-1D9B-3E3680261512}"/>
              </a:ext>
            </a:extLst>
          </p:cNvPr>
          <p:cNvSpPr txBox="1">
            <a:spLocks noGrp="1"/>
          </p:cNvSpPr>
          <p:nvPr>
            <p:ph type="title"/>
          </p:nvPr>
        </p:nvSpPr>
        <p:spPr>
          <a:xfrm>
            <a:off x="454025" y="279365"/>
            <a:ext cx="10972800" cy="365600"/>
          </a:xfrm>
          <a:prstGeom prst="rect">
            <a:avLst/>
          </a:prstGeom>
        </p:spPr>
        <p:txBody>
          <a:bodyPr spcFirstLastPara="1" wrap="square" lIns="121900" tIns="121900" rIns="121900" bIns="121900" anchor="ctr" anchorCtr="0">
            <a:noAutofit/>
          </a:bodyPr>
          <a:lstStyle/>
          <a:p>
            <a:pPr algn="l" rtl="0">
              <a:buClr>
                <a:schemeClr val="dk1"/>
              </a:buClr>
              <a:buSzPts val="1100"/>
            </a:pPr>
            <a:r>
              <a:rPr lang="en" sz="2500" u="none">
                <a:latin typeface="DM Sans" pitchFamily="2" charset="77"/>
              </a:rPr>
              <a:t>Strengths</a:t>
            </a:r>
            <a:endParaRPr sz="2500" u="none">
              <a:latin typeface="DM Sans" pitchFamily="2" charset="77"/>
            </a:endParaRPr>
          </a:p>
        </p:txBody>
      </p:sp>
      <p:grpSp>
        <p:nvGrpSpPr>
          <p:cNvPr id="413" name="Google Shape;413;p26">
            <a:extLst>
              <a:ext uri="{FF2B5EF4-FFF2-40B4-BE49-F238E27FC236}">
                <a16:creationId xmlns:a16="http://schemas.microsoft.com/office/drawing/2014/main" id="{45E59C58-97BA-FC55-0659-F70DAA012A3C}"/>
              </a:ext>
            </a:extLst>
          </p:cNvPr>
          <p:cNvGrpSpPr/>
          <p:nvPr/>
        </p:nvGrpSpPr>
        <p:grpSpPr>
          <a:xfrm>
            <a:off x="1606623" y="1490637"/>
            <a:ext cx="1949447" cy="2367767"/>
            <a:chOff x="1028413" y="1108575"/>
            <a:chExt cx="1392063" cy="1690618"/>
          </a:xfrm>
          <a:solidFill>
            <a:schemeClr val="accent6">
              <a:lumMod val="50000"/>
            </a:schemeClr>
          </a:solidFill>
        </p:grpSpPr>
        <p:sp>
          <p:nvSpPr>
            <p:cNvPr id="414" name="Google Shape;414;p26">
              <a:extLst>
                <a:ext uri="{FF2B5EF4-FFF2-40B4-BE49-F238E27FC236}">
                  <a16:creationId xmlns:a16="http://schemas.microsoft.com/office/drawing/2014/main" id="{44C06113-7302-8746-1335-18DE7492AD85}"/>
                </a:ext>
              </a:extLst>
            </p:cNvPr>
            <p:cNvSpPr/>
            <p:nvPr/>
          </p:nvSpPr>
          <p:spPr>
            <a:xfrm>
              <a:off x="2086075" y="1108575"/>
              <a:ext cx="188401" cy="1257670"/>
            </a:xfrm>
            <a:custGeom>
              <a:avLst/>
              <a:gdLst/>
              <a:ahLst/>
              <a:cxnLst/>
              <a:rect l="l" t="t" r="r" b="b"/>
              <a:pathLst>
                <a:path w="893" h="5659" extrusionOk="0">
                  <a:moveTo>
                    <a:pt x="3" y="0"/>
                  </a:moveTo>
                  <a:lnTo>
                    <a:pt x="3" y="4546"/>
                  </a:lnTo>
                  <a:cubicBezTo>
                    <a:pt x="1" y="5018"/>
                    <a:pt x="267" y="5448"/>
                    <a:pt x="687" y="5659"/>
                  </a:cubicBezTo>
                  <a:lnTo>
                    <a:pt x="893" y="5659"/>
                  </a:lnTo>
                  <a:lnTo>
                    <a:pt x="893" y="5516"/>
                  </a:lnTo>
                  <a:cubicBezTo>
                    <a:pt x="484" y="5368"/>
                    <a:pt x="212" y="4980"/>
                    <a:pt x="214" y="4546"/>
                  </a:cubicBezTo>
                  <a:lnTo>
                    <a:pt x="214" y="0"/>
                  </a:ln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15" name="Google Shape;415;p26">
              <a:extLst>
                <a:ext uri="{FF2B5EF4-FFF2-40B4-BE49-F238E27FC236}">
                  <a16:creationId xmlns:a16="http://schemas.microsoft.com/office/drawing/2014/main" id="{ADBC0256-5D01-B410-C231-BE0015B56E9A}"/>
                </a:ext>
              </a:extLst>
            </p:cNvPr>
            <p:cNvSpPr/>
            <p:nvPr/>
          </p:nvSpPr>
          <p:spPr>
            <a:xfrm>
              <a:off x="1028413" y="2318786"/>
              <a:ext cx="1392063" cy="480407"/>
            </a:xfrm>
            <a:custGeom>
              <a:avLst/>
              <a:gdLst/>
              <a:ahLst/>
              <a:cxnLst/>
              <a:rect l="l" t="t" r="r" b="b"/>
              <a:pathLst>
                <a:path w="6598" h="2277" extrusionOk="0">
                  <a:moveTo>
                    <a:pt x="0" y="0"/>
                  </a:moveTo>
                  <a:lnTo>
                    <a:pt x="0" y="2276"/>
                  </a:lnTo>
                  <a:lnTo>
                    <a:pt x="5476" y="2276"/>
                  </a:lnTo>
                  <a:cubicBezTo>
                    <a:pt x="6098" y="2269"/>
                    <a:pt x="6598" y="1761"/>
                    <a:pt x="6598" y="1137"/>
                  </a:cubicBezTo>
                  <a:cubicBezTo>
                    <a:pt x="6598" y="516"/>
                    <a:pt x="6098" y="8"/>
                    <a:pt x="5476" y="0"/>
                  </a:cubicBez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grpSp>
      <p:grpSp>
        <p:nvGrpSpPr>
          <p:cNvPr id="416" name="Google Shape;416;p26">
            <a:extLst>
              <a:ext uri="{FF2B5EF4-FFF2-40B4-BE49-F238E27FC236}">
                <a16:creationId xmlns:a16="http://schemas.microsoft.com/office/drawing/2014/main" id="{9A3C94B3-D0CC-0E04-EBFE-8399498D9D06}"/>
              </a:ext>
            </a:extLst>
          </p:cNvPr>
          <p:cNvGrpSpPr/>
          <p:nvPr/>
        </p:nvGrpSpPr>
        <p:grpSpPr>
          <a:xfrm>
            <a:off x="5586768" y="1503625"/>
            <a:ext cx="1963037" cy="2368075"/>
            <a:chOff x="3257040" y="1117850"/>
            <a:chExt cx="1401768" cy="1690837"/>
          </a:xfrm>
          <a:solidFill>
            <a:schemeClr val="accent6">
              <a:lumMod val="50000"/>
            </a:schemeClr>
          </a:solidFill>
        </p:grpSpPr>
        <p:sp>
          <p:nvSpPr>
            <p:cNvPr id="417" name="Google Shape;417;p26">
              <a:extLst>
                <a:ext uri="{FF2B5EF4-FFF2-40B4-BE49-F238E27FC236}">
                  <a16:creationId xmlns:a16="http://schemas.microsoft.com/office/drawing/2014/main" id="{CF82A188-F5A2-4B8E-6732-B4EC869D09EA}"/>
                </a:ext>
              </a:extLst>
            </p:cNvPr>
            <p:cNvSpPr/>
            <p:nvPr/>
          </p:nvSpPr>
          <p:spPr>
            <a:xfrm>
              <a:off x="4320388" y="1117850"/>
              <a:ext cx="187974" cy="1257668"/>
            </a:xfrm>
            <a:custGeom>
              <a:avLst/>
              <a:gdLst/>
              <a:ahLst/>
              <a:cxnLst/>
              <a:rect l="l" t="t" r="r" b="b"/>
              <a:pathLst>
                <a:path w="891" h="5703" extrusionOk="0">
                  <a:moveTo>
                    <a:pt x="1" y="0"/>
                  </a:moveTo>
                  <a:lnTo>
                    <a:pt x="1" y="4592"/>
                  </a:lnTo>
                  <a:cubicBezTo>
                    <a:pt x="1" y="5062"/>
                    <a:pt x="267" y="5491"/>
                    <a:pt x="687" y="5702"/>
                  </a:cubicBezTo>
                  <a:lnTo>
                    <a:pt x="890" y="5702"/>
                  </a:lnTo>
                  <a:lnTo>
                    <a:pt x="890" y="5560"/>
                  </a:lnTo>
                  <a:cubicBezTo>
                    <a:pt x="484" y="5412"/>
                    <a:pt x="212" y="5026"/>
                    <a:pt x="212" y="4592"/>
                  </a:cubicBezTo>
                  <a:lnTo>
                    <a:pt x="212" y="0"/>
                  </a:ln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18" name="Google Shape;418;p26">
              <a:extLst>
                <a:ext uri="{FF2B5EF4-FFF2-40B4-BE49-F238E27FC236}">
                  <a16:creationId xmlns:a16="http://schemas.microsoft.com/office/drawing/2014/main" id="{AD206077-FC23-A056-EAB0-D1A9F7BBD47D}"/>
                </a:ext>
              </a:extLst>
            </p:cNvPr>
            <p:cNvSpPr/>
            <p:nvPr/>
          </p:nvSpPr>
          <p:spPr>
            <a:xfrm>
              <a:off x="3257040" y="2327858"/>
              <a:ext cx="1401768" cy="480829"/>
            </a:xfrm>
            <a:custGeom>
              <a:avLst/>
              <a:gdLst/>
              <a:ahLst/>
              <a:cxnLst/>
              <a:rect l="l" t="t" r="r" b="b"/>
              <a:pathLst>
                <a:path w="6644" h="2279" extrusionOk="0">
                  <a:moveTo>
                    <a:pt x="5505" y="1"/>
                  </a:moveTo>
                  <a:cubicBezTo>
                    <a:pt x="5499" y="1"/>
                    <a:pt x="5493" y="1"/>
                    <a:pt x="5487" y="1"/>
                  </a:cubicBezTo>
                  <a:lnTo>
                    <a:pt x="0" y="1"/>
                  </a:lnTo>
                  <a:cubicBezTo>
                    <a:pt x="460" y="191"/>
                    <a:pt x="761" y="642"/>
                    <a:pt x="761" y="1140"/>
                  </a:cubicBezTo>
                  <a:cubicBezTo>
                    <a:pt x="761" y="1638"/>
                    <a:pt x="460" y="2087"/>
                    <a:pt x="0" y="2279"/>
                  </a:cubicBezTo>
                  <a:lnTo>
                    <a:pt x="5487" y="2279"/>
                  </a:lnTo>
                  <a:cubicBezTo>
                    <a:pt x="5492" y="2279"/>
                    <a:pt x="5497" y="2279"/>
                    <a:pt x="5501" y="2279"/>
                  </a:cubicBezTo>
                  <a:cubicBezTo>
                    <a:pt x="6130" y="2279"/>
                    <a:pt x="6644" y="1770"/>
                    <a:pt x="6644" y="1140"/>
                  </a:cubicBezTo>
                  <a:cubicBezTo>
                    <a:pt x="6644" y="511"/>
                    <a:pt x="6132" y="1"/>
                    <a:pt x="5505" y="1"/>
                  </a:cubicBez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grpSp>
      <p:grpSp>
        <p:nvGrpSpPr>
          <p:cNvPr id="419" name="Google Shape;419;p26">
            <a:extLst>
              <a:ext uri="{FF2B5EF4-FFF2-40B4-BE49-F238E27FC236}">
                <a16:creationId xmlns:a16="http://schemas.microsoft.com/office/drawing/2014/main" id="{03C1013D-9B3A-7EBE-F2E6-9C524E6EE36F}"/>
              </a:ext>
            </a:extLst>
          </p:cNvPr>
          <p:cNvGrpSpPr/>
          <p:nvPr/>
        </p:nvGrpSpPr>
        <p:grpSpPr>
          <a:xfrm>
            <a:off x="9568413" y="1503626"/>
            <a:ext cx="1963037" cy="2368074"/>
            <a:chOff x="3257040" y="1117850"/>
            <a:chExt cx="1401768" cy="1690837"/>
          </a:xfrm>
          <a:solidFill>
            <a:srgbClr val="A74F09"/>
          </a:solidFill>
        </p:grpSpPr>
        <p:sp>
          <p:nvSpPr>
            <p:cNvPr id="420" name="Google Shape;420;p26">
              <a:extLst>
                <a:ext uri="{FF2B5EF4-FFF2-40B4-BE49-F238E27FC236}">
                  <a16:creationId xmlns:a16="http://schemas.microsoft.com/office/drawing/2014/main" id="{704B194F-25AD-4EF2-952C-1ED75A26CB6D}"/>
                </a:ext>
              </a:extLst>
            </p:cNvPr>
            <p:cNvSpPr/>
            <p:nvPr/>
          </p:nvSpPr>
          <p:spPr>
            <a:xfrm>
              <a:off x="4320388" y="1117850"/>
              <a:ext cx="187974" cy="1257668"/>
            </a:xfrm>
            <a:custGeom>
              <a:avLst/>
              <a:gdLst/>
              <a:ahLst/>
              <a:cxnLst/>
              <a:rect l="l" t="t" r="r" b="b"/>
              <a:pathLst>
                <a:path w="891" h="5703" extrusionOk="0">
                  <a:moveTo>
                    <a:pt x="1" y="0"/>
                  </a:moveTo>
                  <a:lnTo>
                    <a:pt x="1" y="4592"/>
                  </a:lnTo>
                  <a:cubicBezTo>
                    <a:pt x="1" y="5062"/>
                    <a:pt x="267" y="5491"/>
                    <a:pt x="687" y="5702"/>
                  </a:cubicBezTo>
                  <a:lnTo>
                    <a:pt x="890" y="5702"/>
                  </a:lnTo>
                  <a:lnTo>
                    <a:pt x="890" y="5560"/>
                  </a:lnTo>
                  <a:cubicBezTo>
                    <a:pt x="484" y="5412"/>
                    <a:pt x="212" y="5026"/>
                    <a:pt x="212" y="4592"/>
                  </a:cubicBezTo>
                  <a:lnTo>
                    <a:pt x="212" y="0"/>
                  </a:ln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21" name="Google Shape;421;p26">
              <a:extLst>
                <a:ext uri="{FF2B5EF4-FFF2-40B4-BE49-F238E27FC236}">
                  <a16:creationId xmlns:a16="http://schemas.microsoft.com/office/drawing/2014/main" id="{5C91EA56-CF13-AEFC-38B9-0857ADB37BB7}"/>
                </a:ext>
              </a:extLst>
            </p:cNvPr>
            <p:cNvSpPr/>
            <p:nvPr/>
          </p:nvSpPr>
          <p:spPr>
            <a:xfrm>
              <a:off x="3257040" y="2327858"/>
              <a:ext cx="1401768" cy="480829"/>
            </a:xfrm>
            <a:custGeom>
              <a:avLst/>
              <a:gdLst/>
              <a:ahLst/>
              <a:cxnLst/>
              <a:rect l="l" t="t" r="r" b="b"/>
              <a:pathLst>
                <a:path w="6644" h="2279" extrusionOk="0">
                  <a:moveTo>
                    <a:pt x="5505" y="1"/>
                  </a:moveTo>
                  <a:cubicBezTo>
                    <a:pt x="5499" y="1"/>
                    <a:pt x="5493" y="1"/>
                    <a:pt x="5487" y="1"/>
                  </a:cubicBezTo>
                  <a:lnTo>
                    <a:pt x="0" y="1"/>
                  </a:lnTo>
                  <a:cubicBezTo>
                    <a:pt x="460" y="191"/>
                    <a:pt x="761" y="642"/>
                    <a:pt x="761" y="1140"/>
                  </a:cubicBezTo>
                  <a:cubicBezTo>
                    <a:pt x="761" y="1638"/>
                    <a:pt x="460" y="2087"/>
                    <a:pt x="0" y="2279"/>
                  </a:cubicBezTo>
                  <a:lnTo>
                    <a:pt x="5487" y="2279"/>
                  </a:lnTo>
                  <a:cubicBezTo>
                    <a:pt x="5492" y="2279"/>
                    <a:pt x="5497" y="2279"/>
                    <a:pt x="5501" y="2279"/>
                  </a:cubicBezTo>
                  <a:cubicBezTo>
                    <a:pt x="6130" y="2279"/>
                    <a:pt x="6644" y="1770"/>
                    <a:pt x="6644" y="1140"/>
                  </a:cubicBezTo>
                  <a:cubicBezTo>
                    <a:pt x="6644" y="511"/>
                    <a:pt x="6132" y="1"/>
                    <a:pt x="5505" y="1"/>
                  </a:cubicBez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grpSp>
      <p:grpSp>
        <p:nvGrpSpPr>
          <p:cNvPr id="422" name="Google Shape;422;p26">
            <a:extLst>
              <a:ext uri="{FF2B5EF4-FFF2-40B4-BE49-F238E27FC236}">
                <a16:creationId xmlns:a16="http://schemas.microsoft.com/office/drawing/2014/main" id="{21966ECD-843A-26D6-98AF-E0A39637CF26}"/>
              </a:ext>
            </a:extLst>
          </p:cNvPr>
          <p:cNvGrpSpPr/>
          <p:nvPr/>
        </p:nvGrpSpPr>
        <p:grpSpPr>
          <a:xfrm>
            <a:off x="7577571" y="3185575"/>
            <a:ext cx="1963036" cy="2390510"/>
            <a:chOff x="4678637" y="2318786"/>
            <a:chExt cx="1401768" cy="1706857"/>
          </a:xfrm>
          <a:solidFill>
            <a:srgbClr val="DD7D03"/>
          </a:solidFill>
        </p:grpSpPr>
        <p:sp>
          <p:nvSpPr>
            <p:cNvPr id="423" name="Google Shape;423;p26">
              <a:extLst>
                <a:ext uri="{FF2B5EF4-FFF2-40B4-BE49-F238E27FC236}">
                  <a16:creationId xmlns:a16="http://schemas.microsoft.com/office/drawing/2014/main" id="{0B08E1F7-AD87-2E0D-4110-3AC228390EC3}"/>
                </a:ext>
              </a:extLst>
            </p:cNvPr>
            <p:cNvSpPr/>
            <p:nvPr/>
          </p:nvSpPr>
          <p:spPr>
            <a:xfrm>
              <a:off x="4678637" y="2318786"/>
              <a:ext cx="1401768" cy="480407"/>
            </a:xfrm>
            <a:custGeom>
              <a:avLst/>
              <a:gdLst/>
              <a:ahLst/>
              <a:cxnLst/>
              <a:rect l="l" t="t" r="r" b="b"/>
              <a:pathLst>
                <a:path w="6644" h="2277" extrusionOk="0">
                  <a:moveTo>
                    <a:pt x="5505" y="0"/>
                  </a:moveTo>
                  <a:cubicBezTo>
                    <a:pt x="5500" y="0"/>
                    <a:pt x="5494" y="0"/>
                    <a:pt x="5488" y="0"/>
                  </a:cubicBezTo>
                  <a:lnTo>
                    <a:pt x="1" y="0"/>
                  </a:lnTo>
                  <a:cubicBezTo>
                    <a:pt x="461" y="190"/>
                    <a:pt x="761" y="639"/>
                    <a:pt x="761" y="1137"/>
                  </a:cubicBezTo>
                  <a:cubicBezTo>
                    <a:pt x="761" y="1637"/>
                    <a:pt x="461" y="2086"/>
                    <a:pt x="1" y="2276"/>
                  </a:cubicBezTo>
                  <a:lnTo>
                    <a:pt x="5488" y="2276"/>
                  </a:lnTo>
                  <a:cubicBezTo>
                    <a:pt x="5494" y="2276"/>
                    <a:pt x="5500" y="2276"/>
                    <a:pt x="5505" y="2276"/>
                  </a:cubicBezTo>
                  <a:cubicBezTo>
                    <a:pt x="6132" y="2276"/>
                    <a:pt x="6644" y="1768"/>
                    <a:pt x="6644" y="1137"/>
                  </a:cubicBezTo>
                  <a:cubicBezTo>
                    <a:pt x="6644" y="508"/>
                    <a:pt x="6132" y="0"/>
                    <a:pt x="5505" y="0"/>
                  </a:cubicBez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24" name="Google Shape;424;p26">
              <a:extLst>
                <a:ext uri="{FF2B5EF4-FFF2-40B4-BE49-F238E27FC236}">
                  <a16:creationId xmlns:a16="http://schemas.microsoft.com/office/drawing/2014/main" id="{E3B215B0-A07E-E966-A7E7-DFAA2BFBFF87}"/>
                </a:ext>
              </a:extLst>
            </p:cNvPr>
            <p:cNvSpPr/>
            <p:nvPr/>
          </p:nvSpPr>
          <p:spPr>
            <a:xfrm>
              <a:off x="5707163" y="2767975"/>
              <a:ext cx="188425" cy="1257668"/>
            </a:xfrm>
            <a:custGeom>
              <a:avLst/>
              <a:gdLst/>
              <a:ahLst/>
              <a:cxnLst/>
              <a:rect l="l" t="t" r="r" b="b"/>
              <a:pathLst>
                <a:path w="893" h="5703" extrusionOk="0">
                  <a:moveTo>
                    <a:pt x="687" y="1"/>
                  </a:moveTo>
                  <a:cubicBezTo>
                    <a:pt x="267" y="212"/>
                    <a:pt x="1" y="642"/>
                    <a:pt x="3" y="1113"/>
                  </a:cubicBezTo>
                  <a:lnTo>
                    <a:pt x="3" y="5703"/>
                  </a:lnTo>
                  <a:lnTo>
                    <a:pt x="212" y="5703"/>
                  </a:lnTo>
                  <a:lnTo>
                    <a:pt x="212" y="1113"/>
                  </a:lnTo>
                  <a:cubicBezTo>
                    <a:pt x="212" y="680"/>
                    <a:pt x="484" y="292"/>
                    <a:pt x="892" y="143"/>
                  </a:cubicBezTo>
                  <a:lnTo>
                    <a:pt x="892" y="1"/>
                  </a:ln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grpSp>
      <p:grpSp>
        <p:nvGrpSpPr>
          <p:cNvPr id="425" name="Google Shape;425;p26">
            <a:extLst>
              <a:ext uri="{FF2B5EF4-FFF2-40B4-BE49-F238E27FC236}">
                <a16:creationId xmlns:a16="http://schemas.microsoft.com/office/drawing/2014/main" id="{44A1D69A-FDDD-E971-7016-F7263E02EF62}"/>
              </a:ext>
            </a:extLst>
          </p:cNvPr>
          <p:cNvGrpSpPr/>
          <p:nvPr/>
        </p:nvGrpSpPr>
        <p:grpSpPr>
          <a:xfrm>
            <a:off x="3595653" y="3185575"/>
            <a:ext cx="1962740" cy="2390510"/>
            <a:chOff x="2448744" y="2318786"/>
            <a:chExt cx="1401557" cy="1706857"/>
          </a:xfrm>
          <a:solidFill>
            <a:srgbClr val="DD7D03"/>
          </a:solidFill>
        </p:grpSpPr>
        <p:sp>
          <p:nvSpPr>
            <p:cNvPr id="426" name="Google Shape;426;p26">
              <a:extLst>
                <a:ext uri="{FF2B5EF4-FFF2-40B4-BE49-F238E27FC236}">
                  <a16:creationId xmlns:a16="http://schemas.microsoft.com/office/drawing/2014/main" id="{C7F4FDDD-D0BA-C559-0699-835823A14EF7}"/>
                </a:ext>
              </a:extLst>
            </p:cNvPr>
            <p:cNvSpPr/>
            <p:nvPr/>
          </p:nvSpPr>
          <p:spPr>
            <a:xfrm>
              <a:off x="2448744" y="2318786"/>
              <a:ext cx="1401557" cy="480407"/>
            </a:xfrm>
            <a:custGeom>
              <a:avLst/>
              <a:gdLst/>
              <a:ahLst/>
              <a:cxnLst/>
              <a:rect l="l" t="t" r="r" b="b"/>
              <a:pathLst>
                <a:path w="6643" h="2277" extrusionOk="0">
                  <a:moveTo>
                    <a:pt x="5505" y="0"/>
                  </a:moveTo>
                  <a:cubicBezTo>
                    <a:pt x="5500" y="0"/>
                    <a:pt x="5494" y="0"/>
                    <a:pt x="5488" y="0"/>
                  </a:cubicBezTo>
                  <a:lnTo>
                    <a:pt x="1" y="0"/>
                  </a:lnTo>
                  <a:cubicBezTo>
                    <a:pt x="461" y="190"/>
                    <a:pt x="761" y="639"/>
                    <a:pt x="761" y="1137"/>
                  </a:cubicBezTo>
                  <a:cubicBezTo>
                    <a:pt x="761" y="1637"/>
                    <a:pt x="461" y="2086"/>
                    <a:pt x="1" y="2276"/>
                  </a:cubicBezTo>
                  <a:lnTo>
                    <a:pt x="5488" y="2276"/>
                  </a:lnTo>
                  <a:cubicBezTo>
                    <a:pt x="5494" y="2276"/>
                    <a:pt x="5500" y="2276"/>
                    <a:pt x="5505" y="2276"/>
                  </a:cubicBezTo>
                  <a:cubicBezTo>
                    <a:pt x="6133" y="2276"/>
                    <a:pt x="6642" y="1768"/>
                    <a:pt x="6642" y="1137"/>
                  </a:cubicBezTo>
                  <a:cubicBezTo>
                    <a:pt x="6642" y="508"/>
                    <a:pt x="6133" y="0"/>
                    <a:pt x="5505" y="0"/>
                  </a:cubicBez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427" name="Google Shape;427;p26">
              <a:extLst>
                <a:ext uri="{FF2B5EF4-FFF2-40B4-BE49-F238E27FC236}">
                  <a16:creationId xmlns:a16="http://schemas.microsoft.com/office/drawing/2014/main" id="{2AACD837-AB63-AD96-61A9-91B7FB09A6F9}"/>
                </a:ext>
              </a:extLst>
            </p:cNvPr>
            <p:cNvSpPr/>
            <p:nvPr/>
          </p:nvSpPr>
          <p:spPr>
            <a:xfrm>
              <a:off x="3455300" y="2767975"/>
              <a:ext cx="188425" cy="1257668"/>
            </a:xfrm>
            <a:custGeom>
              <a:avLst/>
              <a:gdLst/>
              <a:ahLst/>
              <a:cxnLst/>
              <a:rect l="l" t="t" r="r" b="b"/>
              <a:pathLst>
                <a:path w="893" h="5703" extrusionOk="0">
                  <a:moveTo>
                    <a:pt x="687" y="1"/>
                  </a:moveTo>
                  <a:cubicBezTo>
                    <a:pt x="267" y="212"/>
                    <a:pt x="1" y="642"/>
                    <a:pt x="3" y="1113"/>
                  </a:cubicBezTo>
                  <a:lnTo>
                    <a:pt x="3" y="5703"/>
                  </a:lnTo>
                  <a:lnTo>
                    <a:pt x="212" y="5703"/>
                  </a:lnTo>
                  <a:lnTo>
                    <a:pt x="212" y="1113"/>
                  </a:lnTo>
                  <a:cubicBezTo>
                    <a:pt x="212" y="680"/>
                    <a:pt x="484" y="292"/>
                    <a:pt x="892" y="143"/>
                  </a:cubicBezTo>
                  <a:lnTo>
                    <a:pt x="892" y="1"/>
                  </a:lnTo>
                  <a:close/>
                </a:path>
              </a:pathLst>
            </a:custGeom>
            <a:grpFill/>
            <a:ln>
              <a:noFill/>
            </a:ln>
          </p:spPr>
          <p:txBody>
            <a:bodyPr spcFirstLastPara="1" wrap="square" lIns="121900" tIns="121900" rIns="121900" bIns="121900" anchor="ctr" anchorCtr="0">
              <a:noAutofit/>
            </a:bodyPr>
            <a:lstStyle/>
            <a:p>
              <a:pPr algn="l" rtl="0"/>
              <a:endParaRPr>
                <a:latin typeface="DM Sans" pitchFamily="2" charset="77"/>
              </a:endParaRPr>
            </a:p>
          </p:txBody>
        </p:sp>
      </p:grpSp>
      <p:sp>
        <p:nvSpPr>
          <p:cNvPr id="438" name="Google Shape;438;p26">
            <a:extLst>
              <a:ext uri="{FF2B5EF4-FFF2-40B4-BE49-F238E27FC236}">
                <a16:creationId xmlns:a16="http://schemas.microsoft.com/office/drawing/2014/main" id="{5D996C46-71E8-1DB1-C389-48C5BB084EC6}"/>
              </a:ext>
            </a:extLst>
          </p:cNvPr>
          <p:cNvSpPr txBox="1"/>
          <p:nvPr/>
        </p:nvSpPr>
        <p:spPr>
          <a:xfrm>
            <a:off x="1606608" y="3319729"/>
            <a:ext cx="1878400" cy="439600"/>
          </a:xfrm>
          <a:prstGeom prst="rect">
            <a:avLst/>
          </a:prstGeom>
          <a:noFill/>
          <a:ln>
            <a:noFill/>
          </a:ln>
        </p:spPr>
        <p:txBody>
          <a:bodyPr spcFirstLastPara="1" wrap="square" lIns="121900" tIns="121900" rIns="121900" bIns="121900" anchor="ctr" anchorCtr="0">
            <a:noAutofit/>
          </a:bodyPr>
          <a:lstStyle/>
          <a:p>
            <a:pPr algn="ctr" rtl="0"/>
            <a:r>
              <a:rPr lang="en" sz="2200">
                <a:solidFill>
                  <a:srgbClr val="FFFFFF"/>
                </a:solidFill>
                <a:latin typeface="DM Sans" pitchFamily="2" charset="77"/>
                <a:ea typeface="Fira Sans Extra Condensed Medium"/>
                <a:cs typeface="Fira Sans Extra Condensed Medium"/>
                <a:sym typeface="Fira Sans Extra Condensed Medium"/>
              </a:rPr>
              <a:t>Upstream</a:t>
            </a:r>
            <a:endParaRPr sz="2200">
              <a:solidFill>
                <a:srgbClr val="FFFFFF"/>
              </a:solidFill>
              <a:latin typeface="DM Sans" pitchFamily="2" charset="77"/>
              <a:ea typeface="Fira Sans Extra Condensed Medium"/>
              <a:cs typeface="Fira Sans Extra Condensed Medium"/>
              <a:sym typeface="Fira Sans Extra Condensed Medium"/>
            </a:endParaRPr>
          </a:p>
        </p:txBody>
      </p:sp>
      <p:sp>
        <p:nvSpPr>
          <p:cNvPr id="439" name="Google Shape;439;p26">
            <a:extLst>
              <a:ext uri="{FF2B5EF4-FFF2-40B4-BE49-F238E27FC236}">
                <a16:creationId xmlns:a16="http://schemas.microsoft.com/office/drawing/2014/main" id="{6493F597-1BA9-39C5-8891-EA39B1FB7791}"/>
              </a:ext>
            </a:extLst>
          </p:cNvPr>
          <p:cNvSpPr txBox="1"/>
          <p:nvPr/>
        </p:nvSpPr>
        <p:spPr>
          <a:xfrm>
            <a:off x="3605537" y="3297889"/>
            <a:ext cx="2119566" cy="439600"/>
          </a:xfrm>
          <a:prstGeom prst="rect">
            <a:avLst/>
          </a:prstGeom>
          <a:noFill/>
          <a:ln>
            <a:noFill/>
          </a:ln>
        </p:spPr>
        <p:txBody>
          <a:bodyPr spcFirstLastPara="1" wrap="square" lIns="121900" tIns="121900" rIns="121900" bIns="121900" anchor="ctr" anchorCtr="0">
            <a:noAutofit/>
          </a:bodyPr>
          <a:lstStyle/>
          <a:p>
            <a:pPr algn="ctr" rtl="0"/>
            <a:r>
              <a:rPr lang="en" sz="2200">
                <a:solidFill>
                  <a:srgbClr val="FFFFFF"/>
                </a:solidFill>
                <a:latin typeface="DM Sans" pitchFamily="2" charset="77"/>
                <a:ea typeface="Fira Sans Extra Condensed Medium"/>
                <a:cs typeface="Fira Sans Extra Condensed Medium"/>
                <a:sym typeface="Fira Sans Extra Condensed Medium"/>
              </a:rPr>
              <a:t>Midstream</a:t>
            </a:r>
            <a:endParaRPr sz="2200">
              <a:solidFill>
                <a:srgbClr val="FFFFFF"/>
              </a:solidFill>
              <a:latin typeface="DM Sans" pitchFamily="2" charset="77"/>
              <a:ea typeface="Fira Sans Extra Condensed Medium"/>
              <a:cs typeface="Fira Sans Extra Condensed Medium"/>
              <a:sym typeface="Fira Sans Extra Condensed Medium"/>
            </a:endParaRPr>
          </a:p>
        </p:txBody>
      </p:sp>
      <p:sp>
        <p:nvSpPr>
          <p:cNvPr id="440" name="Google Shape;440;p26">
            <a:extLst>
              <a:ext uri="{FF2B5EF4-FFF2-40B4-BE49-F238E27FC236}">
                <a16:creationId xmlns:a16="http://schemas.microsoft.com/office/drawing/2014/main" id="{23ECB57C-38B7-B6D5-3585-2C94E6CF4E7B}"/>
              </a:ext>
            </a:extLst>
          </p:cNvPr>
          <p:cNvSpPr txBox="1"/>
          <p:nvPr/>
        </p:nvSpPr>
        <p:spPr>
          <a:xfrm>
            <a:off x="5732299" y="3319729"/>
            <a:ext cx="1878400" cy="439600"/>
          </a:xfrm>
          <a:prstGeom prst="rect">
            <a:avLst/>
          </a:prstGeom>
          <a:noFill/>
          <a:ln>
            <a:noFill/>
          </a:ln>
        </p:spPr>
        <p:txBody>
          <a:bodyPr spcFirstLastPara="1" wrap="square" lIns="121900" tIns="121900" rIns="121900" bIns="121900" anchor="ctr" anchorCtr="0">
            <a:noAutofit/>
          </a:bodyPr>
          <a:lstStyle/>
          <a:p>
            <a:pPr algn="ctr" rtl="0"/>
            <a:r>
              <a:rPr lang="en" sz="2100">
                <a:solidFill>
                  <a:srgbClr val="FFFFFF"/>
                </a:solidFill>
                <a:latin typeface="DM Sans" pitchFamily="2" charset="77"/>
                <a:ea typeface="Fira Sans Extra Condensed Medium"/>
                <a:cs typeface="Fira Sans Extra Condensed Medium"/>
                <a:sym typeface="Fira Sans Extra Condensed Medium"/>
              </a:rPr>
              <a:t>Downstream</a:t>
            </a:r>
            <a:endParaRPr sz="2100">
              <a:solidFill>
                <a:srgbClr val="FFFFFF"/>
              </a:solidFill>
              <a:latin typeface="DM Sans" pitchFamily="2" charset="77"/>
              <a:ea typeface="Fira Sans Extra Condensed Medium"/>
              <a:cs typeface="Fira Sans Extra Condensed Medium"/>
              <a:sym typeface="Fira Sans Extra Condensed Medium"/>
            </a:endParaRPr>
          </a:p>
        </p:txBody>
      </p:sp>
      <p:sp>
        <p:nvSpPr>
          <p:cNvPr id="441" name="Google Shape;441;p26">
            <a:extLst>
              <a:ext uri="{FF2B5EF4-FFF2-40B4-BE49-F238E27FC236}">
                <a16:creationId xmlns:a16="http://schemas.microsoft.com/office/drawing/2014/main" id="{39B70157-D78B-B653-E7BA-4017A1326188}"/>
              </a:ext>
            </a:extLst>
          </p:cNvPr>
          <p:cNvSpPr txBox="1"/>
          <p:nvPr/>
        </p:nvSpPr>
        <p:spPr>
          <a:xfrm>
            <a:off x="7660171" y="3319729"/>
            <a:ext cx="1878400" cy="439600"/>
          </a:xfrm>
          <a:prstGeom prst="rect">
            <a:avLst/>
          </a:prstGeom>
          <a:noFill/>
          <a:ln>
            <a:noFill/>
          </a:ln>
        </p:spPr>
        <p:txBody>
          <a:bodyPr spcFirstLastPara="1" wrap="square" lIns="121900" tIns="121900" rIns="121900" bIns="121900" anchor="ctr" anchorCtr="0">
            <a:noAutofit/>
          </a:bodyPr>
          <a:lstStyle/>
          <a:p>
            <a:pPr algn="ctr" rtl="0"/>
            <a:r>
              <a:rPr lang="en" sz="2200">
                <a:solidFill>
                  <a:srgbClr val="FFFFFF"/>
                </a:solidFill>
                <a:latin typeface="DM Sans" pitchFamily="2" charset="77"/>
                <a:ea typeface="Fira Sans Extra Condensed Medium"/>
                <a:cs typeface="Fira Sans Extra Condensed Medium"/>
                <a:sym typeface="Fira Sans Extra Condensed Medium"/>
              </a:rPr>
              <a:t>Market</a:t>
            </a:r>
            <a:endParaRPr sz="2200">
              <a:solidFill>
                <a:srgbClr val="FFFFFF"/>
              </a:solidFill>
              <a:latin typeface="DM Sans" pitchFamily="2" charset="77"/>
              <a:ea typeface="Fira Sans Extra Condensed Medium"/>
              <a:cs typeface="Fira Sans Extra Condensed Medium"/>
              <a:sym typeface="Fira Sans Extra Condensed Medium"/>
            </a:endParaRPr>
          </a:p>
        </p:txBody>
      </p:sp>
      <p:sp>
        <p:nvSpPr>
          <p:cNvPr id="442" name="Google Shape;442;p26">
            <a:extLst>
              <a:ext uri="{FF2B5EF4-FFF2-40B4-BE49-F238E27FC236}">
                <a16:creationId xmlns:a16="http://schemas.microsoft.com/office/drawing/2014/main" id="{193DD444-BE5A-1B8A-BE05-E4BF21C8088E}"/>
              </a:ext>
            </a:extLst>
          </p:cNvPr>
          <p:cNvSpPr txBox="1"/>
          <p:nvPr/>
        </p:nvSpPr>
        <p:spPr>
          <a:xfrm>
            <a:off x="9692548" y="3320861"/>
            <a:ext cx="1878400" cy="439600"/>
          </a:xfrm>
          <a:prstGeom prst="rect">
            <a:avLst/>
          </a:prstGeom>
          <a:noFill/>
          <a:ln>
            <a:noFill/>
          </a:ln>
        </p:spPr>
        <p:txBody>
          <a:bodyPr spcFirstLastPara="1" wrap="square" lIns="121900" tIns="121900" rIns="121900" bIns="121900" anchor="ctr" anchorCtr="0">
            <a:noAutofit/>
          </a:bodyPr>
          <a:lstStyle/>
          <a:p>
            <a:pPr algn="ctr" rtl="0"/>
            <a:r>
              <a:rPr lang="en" sz="2200">
                <a:solidFill>
                  <a:srgbClr val="FFFFFF"/>
                </a:solidFill>
                <a:latin typeface="DM Sans" pitchFamily="2" charset="77"/>
                <a:ea typeface="Fira Sans Extra Condensed Medium"/>
                <a:cs typeface="Fira Sans Extra Condensed Medium"/>
                <a:sym typeface="Fira Sans Extra Condensed Medium"/>
              </a:rPr>
              <a:t>Integrated</a:t>
            </a:r>
            <a:endParaRPr sz="2200">
              <a:solidFill>
                <a:srgbClr val="FFFFFF"/>
              </a:solidFill>
              <a:latin typeface="DM Sans" pitchFamily="2" charset="77"/>
              <a:ea typeface="Fira Sans Extra Condensed Medium"/>
              <a:cs typeface="Fira Sans Extra Condensed Medium"/>
              <a:sym typeface="Fira Sans Extra Condensed Medium"/>
            </a:endParaRPr>
          </a:p>
        </p:txBody>
      </p:sp>
      <p:sp>
        <p:nvSpPr>
          <p:cNvPr id="3" name="TextBox 2">
            <a:extLst>
              <a:ext uri="{FF2B5EF4-FFF2-40B4-BE49-F238E27FC236}">
                <a16:creationId xmlns:a16="http://schemas.microsoft.com/office/drawing/2014/main" id="{53C77F06-B217-8F72-1D14-8278F258DCB2}"/>
              </a:ext>
            </a:extLst>
          </p:cNvPr>
          <p:cNvSpPr txBox="1"/>
          <p:nvPr/>
        </p:nvSpPr>
        <p:spPr>
          <a:xfrm>
            <a:off x="571202" y="975902"/>
            <a:ext cx="2305884" cy="18415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55600" indent="-342900" algn="l">
              <a:spcBef>
                <a:spcPts val="100"/>
              </a:spcBef>
              <a:buFont typeface="Arial" panose="020B0604020202020204" pitchFamily="34" charset="0"/>
              <a:buChar char="•"/>
              <a:tabLst>
                <a:tab pos="11896090" algn="l"/>
              </a:tabLst>
            </a:pPr>
            <a:r>
              <a:rPr lang="en-CA" sz="1600" b="0" u="none">
                <a:latin typeface="DM Sans" pitchFamily="2" charset="77"/>
              </a:rPr>
              <a:t>Abundant resources &amp; well-established business line.</a:t>
            </a:r>
          </a:p>
          <a:p>
            <a:pPr marL="12700" algn="l">
              <a:spcBef>
                <a:spcPts val="100"/>
              </a:spcBef>
              <a:tabLst>
                <a:tab pos="11896090" algn="l"/>
              </a:tabLst>
            </a:pPr>
            <a:endParaRPr lang="en-CA" sz="1600" b="0" u="none">
              <a:latin typeface="DM Sans" pitchFamily="2" charset="77"/>
            </a:endParaRPr>
          </a:p>
          <a:p>
            <a:pPr marL="355600" indent="-342900" algn="l">
              <a:spcBef>
                <a:spcPts val="100"/>
              </a:spcBef>
              <a:buFont typeface="Arial" panose="020B0604020202020204" pitchFamily="34" charset="0"/>
              <a:buChar char="•"/>
              <a:tabLst>
                <a:tab pos="11896090" algn="l"/>
              </a:tabLst>
            </a:pPr>
            <a:r>
              <a:rPr lang="en-CA" sz="1600" b="0" u="none">
                <a:latin typeface="DM Sans" pitchFamily="2" charset="77"/>
              </a:rPr>
              <a:t>Produces 80% of Canada’s oil. </a:t>
            </a:r>
            <a:endParaRPr lang="en-US" sz="1600"/>
          </a:p>
        </p:txBody>
      </p:sp>
      <p:sp>
        <p:nvSpPr>
          <p:cNvPr id="5" name="TextBox 4">
            <a:extLst>
              <a:ext uri="{FF2B5EF4-FFF2-40B4-BE49-F238E27FC236}">
                <a16:creationId xmlns:a16="http://schemas.microsoft.com/office/drawing/2014/main" id="{BA0E80A1-0C2F-3D83-B2D0-627AB2646D45}"/>
              </a:ext>
            </a:extLst>
          </p:cNvPr>
          <p:cNvSpPr txBox="1"/>
          <p:nvPr/>
        </p:nvSpPr>
        <p:spPr>
          <a:xfrm>
            <a:off x="1895445" y="4145358"/>
            <a:ext cx="2911130" cy="208775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55600" indent="-342900">
              <a:spcBef>
                <a:spcPts val="100"/>
              </a:spcBef>
              <a:buFont typeface="Arial" panose="020B0604020202020204" pitchFamily="34" charset="0"/>
              <a:buChar char="•"/>
              <a:tabLst>
                <a:tab pos="11896090" algn="l"/>
              </a:tabLst>
            </a:pPr>
            <a:r>
              <a:rPr lang="en-CA" sz="1600" b="0" u="none">
                <a:latin typeface="DM Sans" pitchFamily="2" charset="77"/>
              </a:rPr>
              <a:t>Convenient transport: comprehensive pipeline network for gas.</a:t>
            </a:r>
          </a:p>
          <a:p>
            <a:pPr marL="12700">
              <a:spcBef>
                <a:spcPts val="100"/>
              </a:spcBef>
              <a:tabLst>
                <a:tab pos="11896090" algn="l"/>
              </a:tabLst>
            </a:pPr>
            <a:endParaRPr lang="en-CA" sz="1600" b="0"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600" b="0" u="none">
                <a:latin typeface="DM Sans" pitchFamily="2" charset="77"/>
              </a:rPr>
              <a:t>Leveraged for transporting hydrogen. (offers strategic flexibility)</a:t>
            </a:r>
            <a:endParaRPr lang="en-US" sz="1600"/>
          </a:p>
        </p:txBody>
      </p:sp>
      <p:sp>
        <p:nvSpPr>
          <p:cNvPr id="7" name="TextBox 6">
            <a:extLst>
              <a:ext uri="{FF2B5EF4-FFF2-40B4-BE49-F238E27FC236}">
                <a16:creationId xmlns:a16="http://schemas.microsoft.com/office/drawing/2014/main" id="{06BD4FBD-F2D2-7963-6CEC-2523B1082AB9}"/>
              </a:ext>
            </a:extLst>
          </p:cNvPr>
          <p:cNvSpPr txBox="1"/>
          <p:nvPr/>
        </p:nvSpPr>
        <p:spPr>
          <a:xfrm>
            <a:off x="4406564" y="975902"/>
            <a:ext cx="2458631" cy="186717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55600" indent="-342900">
              <a:spcBef>
                <a:spcPts val="100"/>
              </a:spcBef>
              <a:buFont typeface="Arial" panose="020B0604020202020204" pitchFamily="34" charset="0"/>
              <a:buChar char="•"/>
              <a:tabLst>
                <a:tab pos="11896090" algn="l"/>
              </a:tabLst>
            </a:pPr>
            <a:r>
              <a:rPr lang="en-CA" sz="1600" b="0" u="none">
                <a:latin typeface="DM Sans" pitchFamily="2" charset="77"/>
              </a:rPr>
              <a:t>Profitable market.</a:t>
            </a:r>
          </a:p>
          <a:p>
            <a:pPr marL="12700">
              <a:spcBef>
                <a:spcPts val="100"/>
              </a:spcBef>
              <a:tabLst>
                <a:tab pos="11896090" algn="l"/>
              </a:tabLst>
            </a:pPr>
            <a:endParaRPr lang="en-CA" sz="1600" b="0"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600" b="0" i="1" u="none">
                <a:latin typeface="DM Sans" pitchFamily="2" charset="77"/>
              </a:rPr>
              <a:t>Total assets (2022) =$489.9b</a:t>
            </a:r>
          </a:p>
          <a:p>
            <a:pPr marL="12700">
              <a:spcBef>
                <a:spcPts val="100"/>
              </a:spcBef>
              <a:tabLst>
                <a:tab pos="11896090" algn="l"/>
              </a:tabLst>
            </a:pPr>
            <a:endParaRPr lang="en-CA" sz="1600" b="0" i="1"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600" b="0" i="1" u="none">
                <a:latin typeface="DM Sans" pitchFamily="2" charset="77"/>
              </a:rPr>
              <a:t>Gross Revenue = $174b</a:t>
            </a:r>
            <a:endParaRPr lang="en-US" sz="1600"/>
          </a:p>
        </p:txBody>
      </p:sp>
      <p:sp>
        <p:nvSpPr>
          <p:cNvPr id="9" name="TextBox 8">
            <a:extLst>
              <a:ext uri="{FF2B5EF4-FFF2-40B4-BE49-F238E27FC236}">
                <a16:creationId xmlns:a16="http://schemas.microsoft.com/office/drawing/2014/main" id="{40BBB1E8-D60E-BBD2-6024-F6DC24F2AA56}"/>
              </a:ext>
            </a:extLst>
          </p:cNvPr>
          <p:cNvSpPr txBox="1"/>
          <p:nvPr/>
        </p:nvSpPr>
        <p:spPr>
          <a:xfrm>
            <a:off x="5815850" y="4146900"/>
            <a:ext cx="3003410" cy="211339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55600" indent="-342900">
              <a:spcBef>
                <a:spcPts val="100"/>
              </a:spcBef>
              <a:buFont typeface="Arial" panose="020B0604020202020204" pitchFamily="34" charset="0"/>
              <a:buChar char="•"/>
              <a:tabLst>
                <a:tab pos="11896090" algn="l"/>
              </a:tabLst>
            </a:pPr>
            <a:r>
              <a:rPr lang="en-CA" sz="1600">
                <a:latin typeface="DM Sans" pitchFamily="2" charset="77"/>
              </a:rPr>
              <a:t>S</a:t>
            </a:r>
            <a:r>
              <a:rPr lang="en-CA" sz="1600" b="0" u="none">
                <a:latin typeface="DM Sans" pitchFamily="2" charset="77"/>
              </a:rPr>
              <a:t>ecuring permits &amp; negotiations are easier.</a:t>
            </a:r>
          </a:p>
          <a:p>
            <a:pPr marL="355600" indent="-342900">
              <a:spcBef>
                <a:spcPts val="100"/>
              </a:spcBef>
              <a:buFont typeface="Arial" panose="020B0604020202020204" pitchFamily="34" charset="0"/>
              <a:buChar char="•"/>
              <a:tabLst>
                <a:tab pos="11896090" algn="l"/>
              </a:tabLst>
            </a:pPr>
            <a:endParaRPr lang="en-CA" sz="1600" b="0"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600" b="0" u="none">
                <a:latin typeface="DM Sans" pitchFamily="2" charset="77"/>
              </a:rPr>
              <a:t>Strategic hedge.</a:t>
            </a:r>
          </a:p>
          <a:p>
            <a:pPr marL="12700">
              <a:spcBef>
                <a:spcPts val="100"/>
              </a:spcBef>
              <a:tabLst>
                <a:tab pos="11896090" algn="l"/>
              </a:tabLst>
            </a:pPr>
            <a:endParaRPr lang="en-CA" sz="1600">
              <a:latin typeface="DM Sans" pitchFamily="2" charset="77"/>
            </a:endParaRPr>
          </a:p>
          <a:p>
            <a:pPr marL="355600" indent="-342900">
              <a:spcBef>
                <a:spcPts val="100"/>
              </a:spcBef>
              <a:buFont typeface="Arial" panose="020B0604020202020204" pitchFamily="34" charset="0"/>
              <a:buChar char="•"/>
              <a:tabLst>
                <a:tab pos="11896090" algn="l"/>
              </a:tabLst>
            </a:pPr>
            <a:r>
              <a:rPr lang="en-CA" sz="1600" b="0" u="none">
                <a:latin typeface="DM Sans" pitchFamily="2" charset="77"/>
              </a:rPr>
              <a:t>Fossil fuels may still dominate non-OECD markets</a:t>
            </a:r>
            <a:endParaRPr lang="en-US" sz="1600"/>
          </a:p>
        </p:txBody>
      </p:sp>
      <p:sp>
        <p:nvSpPr>
          <p:cNvPr id="15" name="TextBox 14">
            <a:extLst>
              <a:ext uri="{FF2B5EF4-FFF2-40B4-BE49-F238E27FC236}">
                <a16:creationId xmlns:a16="http://schemas.microsoft.com/office/drawing/2014/main" id="{654327D4-A829-2F92-52E2-DD6519CC586F}"/>
              </a:ext>
            </a:extLst>
          </p:cNvPr>
          <p:cNvSpPr txBox="1"/>
          <p:nvPr/>
        </p:nvSpPr>
        <p:spPr>
          <a:xfrm>
            <a:off x="7785427" y="975902"/>
            <a:ext cx="3108384" cy="199028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55600" indent="-342900">
              <a:spcBef>
                <a:spcPts val="100"/>
              </a:spcBef>
              <a:buFont typeface="Arial" panose="020B0604020202020204" pitchFamily="34" charset="0"/>
              <a:buChar char="•"/>
              <a:tabLst>
                <a:tab pos="11896090" algn="l"/>
              </a:tabLst>
            </a:pPr>
            <a:r>
              <a:rPr lang="en-CA" sz="1500" b="0" u="none">
                <a:latin typeface="DM Sans" pitchFamily="2" charset="77"/>
              </a:rPr>
              <a:t>In-house vertical control.</a:t>
            </a:r>
          </a:p>
          <a:p>
            <a:pPr marL="12700">
              <a:spcBef>
                <a:spcPts val="100"/>
              </a:spcBef>
              <a:tabLst>
                <a:tab pos="11896090" algn="l"/>
              </a:tabLst>
            </a:pPr>
            <a:endParaRPr lang="en-CA" sz="1500" b="0"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500" b="0" u="none">
                <a:latin typeface="DM Sans" pitchFamily="2" charset="77"/>
              </a:rPr>
              <a:t>Reduce third-party </a:t>
            </a:r>
            <a:r>
              <a:rPr lang="en-CA" sz="1500">
                <a:latin typeface="DM Sans" pitchFamily="2" charset="77"/>
              </a:rPr>
              <a:t>interference</a:t>
            </a:r>
            <a:r>
              <a:rPr lang="en-CA" sz="1500" b="0" u="none">
                <a:latin typeface="DM Sans" pitchFamily="2" charset="77"/>
              </a:rPr>
              <a:t>.</a:t>
            </a:r>
          </a:p>
          <a:p>
            <a:pPr marL="12700">
              <a:spcBef>
                <a:spcPts val="100"/>
              </a:spcBef>
              <a:tabLst>
                <a:tab pos="11896090" algn="l"/>
              </a:tabLst>
            </a:pPr>
            <a:endParaRPr lang="en-CA" sz="1500" b="0" u="none">
              <a:latin typeface="DM Sans" pitchFamily="2" charset="77"/>
            </a:endParaRPr>
          </a:p>
          <a:p>
            <a:pPr marL="355600" indent="-342900">
              <a:spcBef>
                <a:spcPts val="100"/>
              </a:spcBef>
              <a:buFont typeface="Arial" panose="020B0604020202020204" pitchFamily="34" charset="0"/>
              <a:buChar char="•"/>
              <a:tabLst>
                <a:tab pos="11896090" algn="l"/>
              </a:tabLst>
            </a:pPr>
            <a:r>
              <a:rPr lang="en-CA" sz="1500" b="0" u="none">
                <a:latin typeface="DM Sans" pitchFamily="2" charset="77"/>
              </a:rPr>
              <a:t>Transferrable skills to renewable sector like offshore &amp; engineering skills</a:t>
            </a:r>
            <a:endParaRPr lang="en-US" sz="1500"/>
          </a:p>
        </p:txBody>
      </p:sp>
      <p:pic>
        <p:nvPicPr>
          <p:cNvPr id="2" name="Picture 2" descr="Dotted Line PNGs for Free Download">
            <a:extLst>
              <a:ext uri="{FF2B5EF4-FFF2-40B4-BE49-F238E27FC236}">
                <a16:creationId xmlns:a16="http://schemas.microsoft.com/office/drawing/2014/main" id="{1BDC9B8A-143E-851F-04F0-3D0AF7F9E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105" y="-44917"/>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otted Line PNGs for Free Download">
            <a:extLst>
              <a:ext uri="{FF2B5EF4-FFF2-40B4-BE49-F238E27FC236}">
                <a16:creationId xmlns:a16="http://schemas.microsoft.com/office/drawing/2014/main" id="{1F7A2B71-6188-FBDB-C08E-2072F2E17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343" y="-44917"/>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F70FF616-4689-259B-2875-D20BB40F0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581" y="-62262"/>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tted Line PNGs for Free Download">
            <a:extLst>
              <a:ext uri="{FF2B5EF4-FFF2-40B4-BE49-F238E27FC236}">
                <a16:creationId xmlns:a16="http://schemas.microsoft.com/office/drawing/2014/main" id="{0ABAE2B3-578E-1701-1B6B-3527403D0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384" y="-79607"/>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25">
            <a:extLst>
              <a:ext uri="{FF2B5EF4-FFF2-40B4-BE49-F238E27FC236}">
                <a16:creationId xmlns:a16="http://schemas.microsoft.com/office/drawing/2014/main" id="{6645F138-69D4-C10D-2CE0-E841CD39F4ED}"/>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6</a:t>
            </a:fld>
            <a:endParaRPr lang="en-CA" sz="1200" spc="-25"/>
          </a:p>
        </p:txBody>
      </p:sp>
      <p:sp>
        <p:nvSpPr>
          <p:cNvPr id="14" name="Rectangle 13">
            <a:extLst>
              <a:ext uri="{FF2B5EF4-FFF2-40B4-BE49-F238E27FC236}">
                <a16:creationId xmlns:a16="http://schemas.microsoft.com/office/drawing/2014/main" id="{DC54024F-7830-9E77-1816-660898BD8906}"/>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75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cxnSp>
        <p:nvCxnSpPr>
          <p:cNvPr id="1556" name="Google Shape;1556;p18"/>
          <p:cNvCxnSpPr/>
          <p:nvPr/>
        </p:nvCxnSpPr>
        <p:spPr>
          <a:xfrm>
            <a:off x="2087530" y="2118725"/>
            <a:ext cx="5098800" cy="0"/>
          </a:xfrm>
          <a:prstGeom prst="straightConnector1">
            <a:avLst/>
          </a:prstGeom>
          <a:noFill/>
          <a:ln w="19050" cap="flat" cmpd="sng">
            <a:solidFill>
              <a:srgbClr val="DD7D03"/>
            </a:solidFill>
            <a:prstDash val="solid"/>
            <a:round/>
            <a:headEnd type="none" w="med" len="med"/>
            <a:tailEnd type="oval" w="med" len="med"/>
          </a:ln>
        </p:spPr>
      </p:cxnSp>
      <p:cxnSp>
        <p:nvCxnSpPr>
          <p:cNvPr id="1557" name="Google Shape;1557;p18"/>
          <p:cNvCxnSpPr/>
          <p:nvPr/>
        </p:nvCxnSpPr>
        <p:spPr>
          <a:xfrm>
            <a:off x="1697564" y="3204902"/>
            <a:ext cx="5488400" cy="0"/>
          </a:xfrm>
          <a:prstGeom prst="straightConnector1">
            <a:avLst/>
          </a:prstGeom>
          <a:noFill/>
          <a:ln w="19050" cap="flat" cmpd="sng">
            <a:solidFill>
              <a:srgbClr val="948A54"/>
            </a:solidFill>
            <a:prstDash val="solid"/>
            <a:round/>
            <a:headEnd type="none" w="med" len="med"/>
            <a:tailEnd type="oval" w="med" len="med"/>
          </a:ln>
        </p:spPr>
      </p:cxnSp>
      <p:cxnSp>
        <p:nvCxnSpPr>
          <p:cNvPr id="1558" name="Google Shape;1558;p18"/>
          <p:cNvCxnSpPr/>
          <p:nvPr/>
        </p:nvCxnSpPr>
        <p:spPr>
          <a:xfrm>
            <a:off x="3032748" y="4291081"/>
            <a:ext cx="4153600" cy="12800"/>
          </a:xfrm>
          <a:prstGeom prst="straightConnector1">
            <a:avLst/>
          </a:prstGeom>
          <a:noFill/>
          <a:ln w="19050" cap="flat" cmpd="sng">
            <a:solidFill>
              <a:schemeClr val="accent3">
                <a:lumMod val="75000"/>
              </a:schemeClr>
            </a:solidFill>
            <a:prstDash val="solid"/>
            <a:round/>
            <a:headEnd type="none" w="med" len="med"/>
            <a:tailEnd type="oval" w="med" len="med"/>
          </a:ln>
        </p:spPr>
      </p:cxnSp>
      <p:cxnSp>
        <p:nvCxnSpPr>
          <p:cNvPr id="1559" name="Google Shape;1559;p18"/>
          <p:cNvCxnSpPr/>
          <p:nvPr/>
        </p:nvCxnSpPr>
        <p:spPr>
          <a:xfrm>
            <a:off x="2087530" y="5390058"/>
            <a:ext cx="5098800" cy="0"/>
          </a:xfrm>
          <a:prstGeom prst="straightConnector1">
            <a:avLst/>
          </a:prstGeom>
          <a:noFill/>
          <a:ln w="19050" cap="flat" cmpd="sng">
            <a:solidFill>
              <a:srgbClr val="A74F09"/>
            </a:solidFill>
            <a:prstDash val="solid"/>
            <a:round/>
            <a:headEnd type="none" w="med" len="med"/>
            <a:tailEnd type="oval" w="med" len="med"/>
          </a:ln>
        </p:spPr>
      </p:cxnSp>
      <p:sp>
        <p:nvSpPr>
          <p:cNvPr id="1561" name="Google Shape;1561;p18"/>
          <p:cNvSpPr/>
          <p:nvPr/>
        </p:nvSpPr>
        <p:spPr>
          <a:xfrm>
            <a:off x="1109890" y="1784292"/>
            <a:ext cx="1991351" cy="976132"/>
          </a:xfrm>
          <a:custGeom>
            <a:avLst/>
            <a:gdLst/>
            <a:ahLst/>
            <a:cxnLst/>
            <a:rect l="l" t="t" r="r" b="b"/>
            <a:pathLst>
              <a:path w="7438" h="3646" extrusionOk="0">
                <a:moveTo>
                  <a:pt x="3153" y="0"/>
                </a:moveTo>
                <a:cubicBezTo>
                  <a:pt x="2952" y="0"/>
                  <a:pt x="2750" y="56"/>
                  <a:pt x="2632" y="201"/>
                </a:cubicBezTo>
                <a:cubicBezTo>
                  <a:pt x="2487" y="347"/>
                  <a:pt x="2403" y="521"/>
                  <a:pt x="2403" y="722"/>
                </a:cubicBezTo>
                <a:lnTo>
                  <a:pt x="2403" y="1701"/>
                </a:lnTo>
                <a:cubicBezTo>
                  <a:pt x="1674" y="1910"/>
                  <a:pt x="1070" y="2257"/>
                  <a:pt x="605" y="2778"/>
                </a:cubicBezTo>
                <a:cubicBezTo>
                  <a:pt x="348" y="3035"/>
                  <a:pt x="146" y="3326"/>
                  <a:pt x="1" y="3646"/>
                </a:cubicBezTo>
                <a:lnTo>
                  <a:pt x="7264" y="3646"/>
                </a:lnTo>
                <a:cubicBezTo>
                  <a:pt x="7438" y="3354"/>
                  <a:pt x="7403" y="3007"/>
                  <a:pt x="7146" y="2743"/>
                </a:cubicBezTo>
                <a:cubicBezTo>
                  <a:pt x="7118" y="2715"/>
                  <a:pt x="7056" y="2687"/>
                  <a:pt x="7028" y="2632"/>
                </a:cubicBezTo>
                <a:cubicBezTo>
                  <a:pt x="6972" y="2604"/>
                  <a:pt x="6917" y="2542"/>
                  <a:pt x="6681" y="2368"/>
                </a:cubicBezTo>
                <a:cubicBezTo>
                  <a:pt x="6507" y="2257"/>
                  <a:pt x="6306" y="2139"/>
                  <a:pt x="6132" y="2049"/>
                </a:cubicBezTo>
                <a:cubicBezTo>
                  <a:pt x="5931" y="1965"/>
                  <a:pt x="5702" y="1875"/>
                  <a:pt x="5410" y="1764"/>
                </a:cubicBezTo>
                <a:cubicBezTo>
                  <a:pt x="5236" y="1736"/>
                  <a:pt x="5063" y="1674"/>
                  <a:pt x="4889" y="1646"/>
                </a:cubicBezTo>
                <a:lnTo>
                  <a:pt x="4889" y="722"/>
                </a:lnTo>
                <a:cubicBezTo>
                  <a:pt x="4889" y="521"/>
                  <a:pt x="4834" y="347"/>
                  <a:pt x="4688" y="201"/>
                </a:cubicBezTo>
                <a:cubicBezTo>
                  <a:pt x="4542" y="56"/>
                  <a:pt x="4368" y="0"/>
                  <a:pt x="4167" y="0"/>
                </a:cubicBezTo>
                <a:close/>
              </a:path>
            </a:pathLst>
          </a:custGeom>
          <a:solidFill>
            <a:srgbClr val="F6A53C"/>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1562" name="Google Shape;1562;p18"/>
          <p:cNvSpPr/>
          <p:nvPr/>
        </p:nvSpPr>
        <p:spPr>
          <a:xfrm>
            <a:off x="1031713" y="2821468"/>
            <a:ext cx="2023211" cy="976399"/>
          </a:xfrm>
          <a:custGeom>
            <a:avLst/>
            <a:gdLst/>
            <a:ahLst/>
            <a:cxnLst/>
            <a:rect l="l" t="t" r="r" b="b"/>
            <a:pathLst>
              <a:path w="7557" h="3647" extrusionOk="0">
                <a:moveTo>
                  <a:pt x="293" y="1"/>
                </a:moveTo>
                <a:cubicBezTo>
                  <a:pt x="119" y="404"/>
                  <a:pt x="1" y="841"/>
                  <a:pt x="1" y="1299"/>
                </a:cubicBezTo>
                <a:cubicBezTo>
                  <a:pt x="1" y="1563"/>
                  <a:pt x="29" y="1792"/>
                  <a:pt x="91" y="2028"/>
                </a:cubicBezTo>
                <a:cubicBezTo>
                  <a:pt x="147" y="2230"/>
                  <a:pt x="202" y="2431"/>
                  <a:pt x="293" y="2605"/>
                </a:cubicBezTo>
                <a:cubicBezTo>
                  <a:pt x="348" y="2806"/>
                  <a:pt x="466" y="2980"/>
                  <a:pt x="612" y="3153"/>
                </a:cubicBezTo>
                <a:cubicBezTo>
                  <a:pt x="751" y="3327"/>
                  <a:pt x="869" y="3445"/>
                  <a:pt x="987" y="3556"/>
                </a:cubicBezTo>
                <a:cubicBezTo>
                  <a:pt x="1015" y="3591"/>
                  <a:pt x="1042" y="3619"/>
                  <a:pt x="1070" y="3646"/>
                </a:cubicBezTo>
                <a:lnTo>
                  <a:pt x="6945" y="3646"/>
                </a:lnTo>
                <a:cubicBezTo>
                  <a:pt x="6771" y="3501"/>
                  <a:pt x="6626" y="3383"/>
                  <a:pt x="6480" y="3299"/>
                </a:cubicBezTo>
                <a:cubicBezTo>
                  <a:pt x="6341" y="3181"/>
                  <a:pt x="6133" y="3070"/>
                  <a:pt x="5848" y="2924"/>
                </a:cubicBezTo>
                <a:cubicBezTo>
                  <a:pt x="5584" y="2806"/>
                  <a:pt x="5410" y="2723"/>
                  <a:pt x="5237" y="2633"/>
                </a:cubicBezTo>
                <a:cubicBezTo>
                  <a:pt x="5091" y="2577"/>
                  <a:pt x="4890" y="2515"/>
                  <a:pt x="4633" y="2403"/>
                </a:cubicBezTo>
                <a:cubicBezTo>
                  <a:pt x="4396" y="2313"/>
                  <a:pt x="4223" y="2258"/>
                  <a:pt x="4112" y="2202"/>
                </a:cubicBezTo>
                <a:cubicBezTo>
                  <a:pt x="3994" y="2140"/>
                  <a:pt x="3848" y="2084"/>
                  <a:pt x="3647" y="1994"/>
                </a:cubicBezTo>
                <a:cubicBezTo>
                  <a:pt x="3445" y="1910"/>
                  <a:pt x="3355" y="1855"/>
                  <a:pt x="3327" y="1820"/>
                </a:cubicBezTo>
                <a:cubicBezTo>
                  <a:pt x="3244" y="1765"/>
                  <a:pt x="3154" y="1681"/>
                  <a:pt x="3070" y="1591"/>
                </a:cubicBezTo>
                <a:cubicBezTo>
                  <a:pt x="3008" y="1563"/>
                  <a:pt x="2980" y="1508"/>
                  <a:pt x="2952" y="1473"/>
                </a:cubicBezTo>
                <a:cubicBezTo>
                  <a:pt x="2952" y="1417"/>
                  <a:pt x="2924" y="1362"/>
                  <a:pt x="2924" y="1272"/>
                </a:cubicBezTo>
                <a:cubicBezTo>
                  <a:pt x="2924" y="1160"/>
                  <a:pt x="2952" y="987"/>
                  <a:pt x="3181" y="841"/>
                </a:cubicBezTo>
                <a:cubicBezTo>
                  <a:pt x="3390" y="695"/>
                  <a:pt x="3702" y="605"/>
                  <a:pt x="4084" y="605"/>
                </a:cubicBezTo>
                <a:cubicBezTo>
                  <a:pt x="4258" y="605"/>
                  <a:pt x="4431" y="640"/>
                  <a:pt x="4605" y="667"/>
                </a:cubicBezTo>
                <a:cubicBezTo>
                  <a:pt x="4778" y="723"/>
                  <a:pt x="4952" y="779"/>
                  <a:pt x="5091" y="841"/>
                </a:cubicBezTo>
                <a:cubicBezTo>
                  <a:pt x="5209" y="897"/>
                  <a:pt x="5355" y="987"/>
                  <a:pt x="5473" y="1042"/>
                </a:cubicBezTo>
                <a:cubicBezTo>
                  <a:pt x="5646" y="1160"/>
                  <a:pt x="5702" y="1216"/>
                  <a:pt x="5730" y="1216"/>
                </a:cubicBezTo>
                <a:cubicBezTo>
                  <a:pt x="5758" y="1244"/>
                  <a:pt x="5785" y="1272"/>
                  <a:pt x="5785" y="1272"/>
                </a:cubicBezTo>
                <a:cubicBezTo>
                  <a:pt x="5820" y="1299"/>
                  <a:pt x="5820" y="1299"/>
                  <a:pt x="5848" y="1334"/>
                </a:cubicBezTo>
                <a:cubicBezTo>
                  <a:pt x="5989" y="1424"/>
                  <a:pt x="6148" y="1483"/>
                  <a:pt x="6311" y="1483"/>
                </a:cubicBezTo>
                <a:cubicBezTo>
                  <a:pt x="6349" y="1483"/>
                  <a:pt x="6386" y="1479"/>
                  <a:pt x="6424" y="1473"/>
                </a:cubicBezTo>
                <a:cubicBezTo>
                  <a:pt x="6653" y="1445"/>
                  <a:pt x="6827" y="1299"/>
                  <a:pt x="6945" y="1098"/>
                </a:cubicBezTo>
                <a:lnTo>
                  <a:pt x="7556" y="1"/>
                </a:lnTo>
                <a:close/>
              </a:path>
            </a:pathLst>
          </a:custGeom>
          <a:solidFill>
            <a:schemeClr val="bg2">
              <a:lumMod val="5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1563" name="Google Shape;1563;p18"/>
          <p:cNvSpPr/>
          <p:nvPr/>
        </p:nvSpPr>
        <p:spPr>
          <a:xfrm>
            <a:off x="1016989" y="3858911"/>
            <a:ext cx="2168051" cy="976399"/>
          </a:xfrm>
          <a:custGeom>
            <a:avLst/>
            <a:gdLst/>
            <a:ahLst/>
            <a:cxnLst/>
            <a:rect l="l" t="t" r="r" b="b"/>
            <a:pathLst>
              <a:path w="8098" h="3647" extrusionOk="0">
                <a:moveTo>
                  <a:pt x="1243" y="1"/>
                </a:moveTo>
                <a:cubicBezTo>
                  <a:pt x="1361" y="119"/>
                  <a:pt x="1472" y="202"/>
                  <a:pt x="1646" y="320"/>
                </a:cubicBezTo>
                <a:cubicBezTo>
                  <a:pt x="1820" y="438"/>
                  <a:pt x="1966" y="521"/>
                  <a:pt x="2084" y="612"/>
                </a:cubicBezTo>
                <a:cubicBezTo>
                  <a:pt x="2229" y="667"/>
                  <a:pt x="2403" y="757"/>
                  <a:pt x="2604" y="869"/>
                </a:cubicBezTo>
                <a:cubicBezTo>
                  <a:pt x="2806" y="959"/>
                  <a:pt x="2979" y="1014"/>
                  <a:pt x="3097" y="1070"/>
                </a:cubicBezTo>
                <a:cubicBezTo>
                  <a:pt x="3209" y="1105"/>
                  <a:pt x="3354" y="1188"/>
                  <a:pt x="3556" y="1244"/>
                </a:cubicBezTo>
                <a:cubicBezTo>
                  <a:pt x="3847" y="1362"/>
                  <a:pt x="4021" y="1452"/>
                  <a:pt x="4167" y="1507"/>
                </a:cubicBezTo>
                <a:cubicBezTo>
                  <a:pt x="4278" y="1563"/>
                  <a:pt x="4451" y="1626"/>
                  <a:pt x="4625" y="1737"/>
                </a:cubicBezTo>
                <a:cubicBezTo>
                  <a:pt x="4861" y="1827"/>
                  <a:pt x="4945" y="1910"/>
                  <a:pt x="4972" y="1938"/>
                </a:cubicBezTo>
                <a:cubicBezTo>
                  <a:pt x="5035" y="2000"/>
                  <a:pt x="5090" y="2056"/>
                  <a:pt x="5146" y="2146"/>
                </a:cubicBezTo>
                <a:cubicBezTo>
                  <a:pt x="5181" y="2202"/>
                  <a:pt x="5181" y="2257"/>
                  <a:pt x="5181" y="2285"/>
                </a:cubicBezTo>
                <a:cubicBezTo>
                  <a:pt x="5181" y="2549"/>
                  <a:pt x="5090" y="2695"/>
                  <a:pt x="4917" y="2806"/>
                </a:cubicBezTo>
                <a:cubicBezTo>
                  <a:pt x="4688" y="2980"/>
                  <a:pt x="4424" y="3070"/>
                  <a:pt x="4104" y="3070"/>
                </a:cubicBezTo>
                <a:cubicBezTo>
                  <a:pt x="3965" y="3070"/>
                  <a:pt x="3820" y="3042"/>
                  <a:pt x="3646" y="3014"/>
                </a:cubicBezTo>
                <a:cubicBezTo>
                  <a:pt x="3097" y="2896"/>
                  <a:pt x="2542" y="2605"/>
                  <a:pt x="2056" y="2174"/>
                </a:cubicBezTo>
                <a:cubicBezTo>
                  <a:pt x="1931" y="2049"/>
                  <a:pt x="1740" y="1965"/>
                  <a:pt x="1544" y="1965"/>
                </a:cubicBezTo>
                <a:cubicBezTo>
                  <a:pt x="1511" y="1965"/>
                  <a:pt x="1478" y="1968"/>
                  <a:pt x="1445" y="1973"/>
                </a:cubicBezTo>
                <a:cubicBezTo>
                  <a:pt x="1243" y="2000"/>
                  <a:pt x="1070" y="2084"/>
                  <a:pt x="952" y="2257"/>
                </a:cubicBezTo>
                <a:lnTo>
                  <a:pt x="174" y="3271"/>
                </a:lnTo>
                <a:cubicBezTo>
                  <a:pt x="84" y="3389"/>
                  <a:pt x="28" y="3535"/>
                  <a:pt x="0" y="3646"/>
                </a:cubicBezTo>
                <a:lnTo>
                  <a:pt x="7785" y="3646"/>
                </a:lnTo>
                <a:cubicBezTo>
                  <a:pt x="7986" y="3216"/>
                  <a:pt x="8097" y="2723"/>
                  <a:pt x="8097" y="2202"/>
                </a:cubicBezTo>
                <a:cubicBezTo>
                  <a:pt x="8097" y="1910"/>
                  <a:pt x="8042" y="1626"/>
                  <a:pt x="7958" y="1362"/>
                </a:cubicBezTo>
                <a:cubicBezTo>
                  <a:pt x="7896" y="1105"/>
                  <a:pt x="7785" y="869"/>
                  <a:pt x="7694" y="667"/>
                </a:cubicBezTo>
                <a:cubicBezTo>
                  <a:pt x="7549" y="466"/>
                  <a:pt x="7403" y="264"/>
                  <a:pt x="7174" y="63"/>
                </a:cubicBezTo>
                <a:cubicBezTo>
                  <a:pt x="7174" y="28"/>
                  <a:pt x="7146" y="28"/>
                  <a:pt x="7118" y="1"/>
                </a:cubicBezTo>
                <a:close/>
              </a:path>
            </a:pathLst>
          </a:custGeom>
          <a:solidFill>
            <a:schemeClr val="accent3">
              <a:lumMod val="75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1564" name="Google Shape;1564;p18"/>
          <p:cNvSpPr/>
          <p:nvPr/>
        </p:nvSpPr>
        <p:spPr>
          <a:xfrm>
            <a:off x="985398" y="4898228"/>
            <a:ext cx="2084252" cy="983628"/>
          </a:xfrm>
          <a:custGeom>
            <a:avLst/>
            <a:gdLst/>
            <a:ahLst/>
            <a:cxnLst/>
            <a:rect l="l" t="t" r="r" b="b"/>
            <a:pathLst>
              <a:path w="7785" h="3674" extrusionOk="0">
                <a:moveTo>
                  <a:pt x="0" y="0"/>
                </a:moveTo>
                <a:cubicBezTo>
                  <a:pt x="0" y="202"/>
                  <a:pt x="56" y="375"/>
                  <a:pt x="202" y="549"/>
                </a:cubicBezTo>
                <a:cubicBezTo>
                  <a:pt x="229" y="604"/>
                  <a:pt x="292" y="660"/>
                  <a:pt x="375" y="723"/>
                </a:cubicBezTo>
                <a:cubicBezTo>
                  <a:pt x="438" y="806"/>
                  <a:pt x="577" y="896"/>
                  <a:pt x="750" y="1042"/>
                </a:cubicBezTo>
                <a:cubicBezTo>
                  <a:pt x="959" y="1181"/>
                  <a:pt x="1160" y="1327"/>
                  <a:pt x="1389" y="1445"/>
                </a:cubicBezTo>
                <a:cubicBezTo>
                  <a:pt x="1590" y="1591"/>
                  <a:pt x="1882" y="1702"/>
                  <a:pt x="2229" y="1820"/>
                </a:cubicBezTo>
                <a:cubicBezTo>
                  <a:pt x="2431" y="1910"/>
                  <a:pt x="2660" y="1966"/>
                  <a:pt x="2868" y="2021"/>
                </a:cubicBezTo>
                <a:lnTo>
                  <a:pt x="2868" y="2917"/>
                </a:lnTo>
                <a:cubicBezTo>
                  <a:pt x="2868" y="3125"/>
                  <a:pt x="2952" y="3299"/>
                  <a:pt x="3097" y="3438"/>
                </a:cubicBezTo>
                <a:cubicBezTo>
                  <a:pt x="3215" y="3583"/>
                  <a:pt x="3417" y="3674"/>
                  <a:pt x="3618" y="3674"/>
                </a:cubicBezTo>
                <a:lnTo>
                  <a:pt x="4632" y="3674"/>
                </a:lnTo>
                <a:cubicBezTo>
                  <a:pt x="4833" y="3674"/>
                  <a:pt x="5007" y="3583"/>
                  <a:pt x="5153" y="3438"/>
                </a:cubicBezTo>
                <a:cubicBezTo>
                  <a:pt x="5299" y="3327"/>
                  <a:pt x="5354" y="3125"/>
                  <a:pt x="5354" y="2917"/>
                </a:cubicBezTo>
                <a:lnTo>
                  <a:pt x="5354" y="1993"/>
                </a:lnTo>
                <a:cubicBezTo>
                  <a:pt x="6104" y="1792"/>
                  <a:pt x="6715" y="1445"/>
                  <a:pt x="7208" y="896"/>
                </a:cubicBezTo>
                <a:cubicBezTo>
                  <a:pt x="7437" y="604"/>
                  <a:pt x="7639" y="313"/>
                  <a:pt x="7785" y="0"/>
                </a:cubicBezTo>
                <a:close/>
              </a:path>
            </a:pathLst>
          </a:custGeom>
          <a:solidFill>
            <a:schemeClr val="accent6">
              <a:lumMod val="50000"/>
            </a:schemeClr>
          </a:solidFill>
          <a:ln>
            <a:noFill/>
          </a:ln>
        </p:spPr>
        <p:txBody>
          <a:bodyPr spcFirstLastPara="1" wrap="square" lIns="121900" tIns="121900" rIns="121900" bIns="121900" anchor="ctr" anchorCtr="0">
            <a:noAutofit/>
          </a:bodyPr>
          <a:lstStyle/>
          <a:p>
            <a:pPr algn="l" rtl="0"/>
            <a:endParaRPr>
              <a:latin typeface="DM Sans" pitchFamily="2" charset="77"/>
            </a:endParaRPr>
          </a:p>
        </p:txBody>
      </p:sp>
      <p:sp>
        <p:nvSpPr>
          <p:cNvPr id="1565" name="Google Shape;1565;p18"/>
          <p:cNvSpPr/>
          <p:nvPr/>
        </p:nvSpPr>
        <p:spPr>
          <a:xfrm>
            <a:off x="4482121" y="1783925"/>
            <a:ext cx="1658000" cy="669600"/>
          </a:xfrm>
          <a:prstGeom prst="rect">
            <a:avLst/>
          </a:prstGeom>
          <a:solidFill>
            <a:srgbClr val="F6A53C"/>
          </a:solidFill>
          <a:ln>
            <a:noFill/>
          </a:ln>
        </p:spPr>
        <p:txBody>
          <a:bodyPr spcFirstLastPara="1" wrap="square" lIns="121900" tIns="121900" rIns="121900" bIns="121900" anchor="ctr" anchorCtr="0">
            <a:noAutofit/>
          </a:bodyPr>
          <a:lstStyle/>
          <a:p>
            <a:pPr algn="ctr" rtl="0">
              <a:buClr>
                <a:srgbClr val="000000"/>
              </a:buClr>
              <a:buSzPts val="1100"/>
            </a:pPr>
            <a:r>
              <a:rPr lang="en-CA" sz="2500" b="1">
                <a:solidFill>
                  <a:schemeClr val="lt1"/>
                </a:solidFill>
                <a:latin typeface="DM Sans" pitchFamily="2" charset="77"/>
              </a:rPr>
              <a:t>Revenue</a:t>
            </a:r>
          </a:p>
        </p:txBody>
      </p:sp>
      <p:sp>
        <p:nvSpPr>
          <p:cNvPr id="1566" name="Google Shape;1566;p18"/>
          <p:cNvSpPr/>
          <p:nvPr/>
        </p:nvSpPr>
        <p:spPr>
          <a:xfrm>
            <a:off x="4482164" y="2873358"/>
            <a:ext cx="1658000" cy="669600"/>
          </a:xfrm>
          <a:prstGeom prst="rect">
            <a:avLst/>
          </a:prstGeom>
          <a:solidFill>
            <a:srgbClr val="948A54"/>
          </a:solidFill>
          <a:ln>
            <a:noFill/>
          </a:ln>
        </p:spPr>
        <p:txBody>
          <a:bodyPr spcFirstLastPara="1" wrap="square" lIns="121900" tIns="121900" rIns="121900" bIns="121900" anchor="ctr" anchorCtr="0">
            <a:noAutofit/>
          </a:bodyPr>
          <a:lstStyle/>
          <a:p>
            <a:pPr algn="ctr" rtl="0">
              <a:buClr>
                <a:srgbClr val="000000"/>
              </a:buClr>
              <a:buSzPts val="1100"/>
            </a:pPr>
            <a:r>
              <a:rPr lang="en-CA" sz="2500" b="1">
                <a:solidFill>
                  <a:schemeClr val="lt1"/>
                </a:solidFill>
                <a:latin typeface="DM Sans" pitchFamily="2" charset="77"/>
                <a:ea typeface="Fira Sans Extra Condensed Medium"/>
                <a:cs typeface="Fira Sans Extra Condensed Medium"/>
                <a:sym typeface="Fira Sans Extra Condensed Medium"/>
              </a:rPr>
              <a:t>Assets</a:t>
            </a:r>
            <a:endParaRPr lang="en-CA" sz="2500" b="1">
              <a:solidFill>
                <a:schemeClr val="lt1"/>
              </a:solidFill>
              <a:latin typeface="DM Sans" pitchFamily="2" charset="77"/>
            </a:endParaRPr>
          </a:p>
        </p:txBody>
      </p:sp>
      <p:sp>
        <p:nvSpPr>
          <p:cNvPr id="1567" name="Google Shape;1567;p18"/>
          <p:cNvSpPr/>
          <p:nvPr/>
        </p:nvSpPr>
        <p:spPr>
          <a:xfrm>
            <a:off x="4482222" y="5052225"/>
            <a:ext cx="1658000" cy="669600"/>
          </a:xfrm>
          <a:prstGeom prst="rect">
            <a:avLst/>
          </a:prstGeom>
          <a:solidFill>
            <a:srgbClr val="A74F09"/>
          </a:solidFill>
          <a:ln>
            <a:noFill/>
          </a:ln>
        </p:spPr>
        <p:txBody>
          <a:bodyPr spcFirstLastPara="1" wrap="square" lIns="121900" tIns="121900" rIns="121900" bIns="121900" anchor="ctr" anchorCtr="0">
            <a:noAutofit/>
          </a:bodyPr>
          <a:lstStyle/>
          <a:p>
            <a:pPr algn="ctr" rtl="0">
              <a:buClr>
                <a:srgbClr val="000000"/>
              </a:buClr>
              <a:buSzPts val="1100"/>
            </a:pPr>
            <a:r>
              <a:rPr lang="en-CA" sz="3200" b="1">
                <a:solidFill>
                  <a:schemeClr val="lt1"/>
                </a:solidFill>
                <a:latin typeface="DM Sans" pitchFamily="2" charset="77"/>
              </a:rPr>
              <a:t>ROA</a:t>
            </a:r>
          </a:p>
        </p:txBody>
      </p:sp>
      <p:sp>
        <p:nvSpPr>
          <p:cNvPr id="1568" name="Google Shape;1568;p18"/>
          <p:cNvSpPr/>
          <p:nvPr/>
        </p:nvSpPr>
        <p:spPr>
          <a:xfrm>
            <a:off x="4482164" y="3962791"/>
            <a:ext cx="1658000" cy="669600"/>
          </a:xfrm>
          <a:prstGeom prst="rect">
            <a:avLst/>
          </a:prstGeom>
          <a:solidFill>
            <a:schemeClr val="accent3">
              <a:lumMod val="75000"/>
            </a:schemeClr>
          </a:solidFill>
          <a:ln>
            <a:noFill/>
          </a:ln>
        </p:spPr>
        <p:txBody>
          <a:bodyPr spcFirstLastPara="1" wrap="square" lIns="121900" tIns="121900" rIns="121900" bIns="121900" anchor="ctr" anchorCtr="0">
            <a:noAutofit/>
          </a:bodyPr>
          <a:lstStyle/>
          <a:p>
            <a:pPr algn="ctr" rtl="0">
              <a:buClr>
                <a:srgbClr val="000000"/>
              </a:buClr>
              <a:buSzPts val="1100"/>
            </a:pPr>
            <a:r>
              <a:rPr lang="en-CA" sz="2000" b="1">
                <a:solidFill>
                  <a:schemeClr val="lt1"/>
                </a:solidFill>
                <a:latin typeface="DM Sans" pitchFamily="2" charset="77"/>
                <a:sym typeface="Fira Sans Extra Condensed Medium"/>
              </a:rPr>
              <a:t>Debt to Asset Ratio</a:t>
            </a:r>
            <a:endParaRPr lang="en-CA" sz="2000" b="1">
              <a:solidFill>
                <a:schemeClr val="lt1"/>
              </a:solidFill>
              <a:latin typeface="DM Sans" pitchFamily="2" charset="77"/>
            </a:endParaRPr>
          </a:p>
        </p:txBody>
      </p:sp>
      <p:sp>
        <p:nvSpPr>
          <p:cNvPr id="1569" name="Google Shape;1569;p18"/>
          <p:cNvSpPr txBox="1"/>
          <p:nvPr/>
        </p:nvSpPr>
        <p:spPr>
          <a:xfrm>
            <a:off x="7258863" y="5030424"/>
            <a:ext cx="4388517" cy="881517"/>
          </a:xfrm>
          <a:prstGeom prst="rect">
            <a:avLst/>
          </a:prstGeom>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285750" indent="-285750" algn="l" rtl="0">
              <a:buFont typeface="Arial" panose="020B0604020202020204" pitchFamily="34" charset="0"/>
              <a:buChar char="•"/>
            </a:pPr>
            <a:r>
              <a:rPr lang="en" sz="1600">
                <a:latin typeface="DM Sans" pitchFamily="2" charset="77"/>
                <a:ea typeface="Fira Sans"/>
                <a:cs typeface="Fira Sans"/>
                <a:sym typeface="Fira Sans"/>
              </a:rPr>
              <a:t>At </a:t>
            </a:r>
            <a:r>
              <a:rPr lang="en" sz="1600" b="1">
                <a:latin typeface="DM Sans" pitchFamily="2" charset="77"/>
                <a:ea typeface="Fira Sans"/>
                <a:cs typeface="Fira Sans"/>
                <a:sym typeface="Fira Sans"/>
              </a:rPr>
              <a:t>5% , which is above industry average of 3.9%.</a:t>
            </a:r>
          </a:p>
          <a:p>
            <a:pPr marL="285750" indent="-285750" algn="l" rtl="0">
              <a:buFont typeface="Arial" panose="020B0604020202020204" pitchFamily="34" charset="0"/>
              <a:buChar char="•"/>
            </a:pPr>
            <a:r>
              <a:rPr lang="en" sz="1600">
                <a:latin typeface="DM Sans" pitchFamily="2" charset="77"/>
                <a:ea typeface="Fira Sans"/>
                <a:cs typeface="Fira Sans"/>
                <a:sym typeface="Fira Sans"/>
              </a:rPr>
              <a:t>Maximizing usage of assets for profits.</a:t>
            </a:r>
            <a:endParaRPr sz="1600">
              <a:latin typeface="DM Sans" pitchFamily="2" charset="77"/>
              <a:ea typeface="Fira Sans"/>
              <a:cs typeface="Fira Sans"/>
              <a:sym typeface="Fira Sans"/>
            </a:endParaRPr>
          </a:p>
        </p:txBody>
      </p:sp>
      <p:sp>
        <p:nvSpPr>
          <p:cNvPr id="1570" name="Google Shape;1570;p18"/>
          <p:cNvSpPr txBox="1"/>
          <p:nvPr/>
        </p:nvSpPr>
        <p:spPr>
          <a:xfrm>
            <a:off x="7258864" y="3940991"/>
            <a:ext cx="4388518" cy="881518"/>
          </a:xfrm>
          <a:prstGeom prst="rect">
            <a:avLst/>
          </a:prstGeom>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285750" indent="-285750" algn="l" rtl="0">
              <a:buFont typeface="Arial" panose="020B0604020202020204" pitchFamily="34" charset="0"/>
              <a:buChar char="•"/>
            </a:pPr>
            <a:r>
              <a:rPr lang="en" sz="1600" b="1">
                <a:latin typeface="DM Sans" pitchFamily="2" charset="77"/>
                <a:ea typeface="Fira Sans"/>
                <a:cs typeface="Fira Sans"/>
                <a:sym typeface="Fira Sans"/>
              </a:rPr>
              <a:t>Stable </a:t>
            </a:r>
            <a:r>
              <a:rPr lang="en" sz="1600">
                <a:latin typeface="DM Sans" pitchFamily="2" charset="77"/>
                <a:ea typeface="Fira Sans"/>
                <a:cs typeface="Fira Sans"/>
                <a:sym typeface="Fira Sans"/>
              </a:rPr>
              <a:t>below 0.6, decreasing trend.</a:t>
            </a:r>
          </a:p>
          <a:p>
            <a:pPr marL="285750" indent="-285750" algn="l" rtl="0">
              <a:buFont typeface="Arial" panose="020B0604020202020204" pitchFamily="34" charset="0"/>
              <a:buChar char="•"/>
            </a:pPr>
            <a:r>
              <a:rPr lang="en" sz="1600">
                <a:latin typeface="DM Sans" pitchFamily="2" charset="77"/>
                <a:ea typeface="Fira Sans"/>
                <a:cs typeface="Fira Sans"/>
                <a:sym typeface="Fira Sans"/>
              </a:rPr>
              <a:t> Not overleveraged, room to take on additional debt.</a:t>
            </a:r>
            <a:endParaRPr lang="en-US" sz="1600" b="1">
              <a:latin typeface="DM Sans" pitchFamily="2" charset="77"/>
              <a:ea typeface="Fira Sans"/>
              <a:cs typeface="Fira Sans"/>
              <a:sym typeface="Fira Sans"/>
            </a:endParaRPr>
          </a:p>
        </p:txBody>
      </p:sp>
      <p:sp>
        <p:nvSpPr>
          <p:cNvPr id="1571" name="Google Shape;1571;p18"/>
          <p:cNvSpPr txBox="1"/>
          <p:nvPr/>
        </p:nvSpPr>
        <p:spPr>
          <a:xfrm>
            <a:off x="7258864" y="1047379"/>
            <a:ext cx="4388520" cy="1673673"/>
          </a:xfrm>
          <a:prstGeom prst="rect">
            <a:avLst/>
          </a:prstGeom>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285750" indent="-285750" algn="l" rtl="0">
              <a:buFont typeface="Arial" panose="020B0604020202020204" pitchFamily="34" charset="0"/>
              <a:buChar char="•"/>
            </a:pPr>
            <a:r>
              <a:rPr lang="en-CA" sz="1600" b="1">
                <a:latin typeface="DM Sans" pitchFamily="2" charset="77"/>
                <a:ea typeface="Fira Sans"/>
                <a:cs typeface="Fira Sans"/>
                <a:sym typeface="Fira Sans"/>
              </a:rPr>
              <a:t>Overall growth in total revenue: </a:t>
            </a:r>
            <a:r>
              <a:rPr lang="en-CA" sz="1600" i="1">
                <a:latin typeface="DM Sans" pitchFamily="2" charset="77"/>
                <a:ea typeface="Fira Sans"/>
                <a:cs typeface="Fira Sans"/>
                <a:sym typeface="Fira Sans"/>
              </a:rPr>
              <a:t>increased over 67% from 2020 to 2022.</a:t>
            </a:r>
          </a:p>
          <a:p>
            <a:pPr algn="l" rtl="0"/>
            <a:endParaRPr lang="en-CA" sz="1600" b="1" i="1">
              <a:latin typeface="DM Sans" pitchFamily="2" charset="77"/>
              <a:ea typeface="Fira Sans"/>
              <a:cs typeface="Fira Sans"/>
              <a:sym typeface="Fira Sans"/>
            </a:endParaRPr>
          </a:p>
          <a:p>
            <a:pPr marL="285750" indent="-285750" algn="l" rtl="0">
              <a:buFont typeface="Arial" panose="020B0604020202020204" pitchFamily="34" charset="0"/>
              <a:buChar char="•"/>
            </a:pPr>
            <a:r>
              <a:rPr lang="en-CA" sz="1600" b="1">
                <a:latin typeface="DM Sans" pitchFamily="2" charset="77"/>
                <a:ea typeface="Fira Sans"/>
                <a:cs typeface="Fira Sans"/>
                <a:sym typeface="Fira Sans"/>
              </a:rPr>
              <a:t>Gross profit confirms strong market performance in </a:t>
            </a:r>
            <a:r>
              <a:rPr lang="en-CA" sz="1600" i="1">
                <a:latin typeface="DM Sans" pitchFamily="2" charset="77"/>
                <a:ea typeface="Fira Sans"/>
                <a:cs typeface="Fira Sans"/>
                <a:sym typeface="Fira Sans"/>
              </a:rPr>
              <a:t>upstream operations.</a:t>
            </a:r>
          </a:p>
          <a:p>
            <a:pPr algn="l" rtl="0"/>
            <a:endParaRPr lang="en-CA" sz="1600" b="1" i="1">
              <a:latin typeface="DM Sans" pitchFamily="2" charset="77"/>
              <a:ea typeface="Fira Sans"/>
              <a:cs typeface="Fira Sans"/>
              <a:sym typeface="Fira Sans"/>
            </a:endParaRPr>
          </a:p>
        </p:txBody>
      </p:sp>
      <p:sp>
        <p:nvSpPr>
          <p:cNvPr id="1572" name="Google Shape;1572;p18"/>
          <p:cNvSpPr txBox="1"/>
          <p:nvPr/>
        </p:nvSpPr>
        <p:spPr>
          <a:xfrm>
            <a:off x="7258863" y="2851558"/>
            <a:ext cx="4388519" cy="713200"/>
          </a:xfrm>
          <a:prstGeom prst="rect">
            <a:avLst/>
          </a:prstGeom>
          <a:ln/>
        </p:spPr>
        <p:style>
          <a:lnRef idx="2">
            <a:schemeClr val="accent6"/>
          </a:lnRef>
          <a:fillRef idx="1">
            <a:schemeClr val="lt1"/>
          </a:fillRef>
          <a:effectRef idx="0">
            <a:schemeClr val="accent6"/>
          </a:effectRef>
          <a:fontRef idx="minor">
            <a:schemeClr val="dk1"/>
          </a:fontRef>
        </p:style>
        <p:txBody>
          <a:bodyPr spcFirstLastPara="1" wrap="square" lIns="121900" tIns="121900" rIns="121900" bIns="121900" anchor="ctr" anchorCtr="0">
            <a:noAutofit/>
          </a:bodyPr>
          <a:lstStyle/>
          <a:p>
            <a:pPr marL="285750" indent="-285750" algn="l" rtl="0">
              <a:buFont typeface="Arial" panose="020B0604020202020204" pitchFamily="34" charset="0"/>
              <a:buChar char="•"/>
            </a:pPr>
            <a:r>
              <a:rPr lang="en-CA" sz="1600" b="1">
                <a:latin typeface="DM Sans" pitchFamily="2" charset="77"/>
                <a:ea typeface="Fira Sans"/>
                <a:cs typeface="Fira Sans"/>
                <a:sym typeface="Fira Sans"/>
              </a:rPr>
              <a:t>$18B to $7.7B </a:t>
            </a:r>
            <a:r>
              <a:rPr lang="en-CA" sz="1600">
                <a:latin typeface="DM Sans" pitchFamily="2" charset="77"/>
                <a:ea typeface="Fira Sans"/>
                <a:cs typeface="Fira Sans"/>
                <a:sym typeface="Fira Sans"/>
              </a:rPr>
              <a:t>from 2023 to 2020, rapid growth of business expansion.</a:t>
            </a:r>
          </a:p>
        </p:txBody>
      </p:sp>
      <p:sp>
        <p:nvSpPr>
          <p:cNvPr id="4" name="Google Shape;412;p26">
            <a:extLst>
              <a:ext uri="{FF2B5EF4-FFF2-40B4-BE49-F238E27FC236}">
                <a16:creationId xmlns:a16="http://schemas.microsoft.com/office/drawing/2014/main" id="{6497C117-0E62-52D6-F044-DD8A30F16D31}"/>
              </a:ext>
            </a:extLst>
          </p:cNvPr>
          <p:cNvSpPr txBox="1">
            <a:spLocks noGrp="1"/>
          </p:cNvSpPr>
          <p:nvPr>
            <p:ph type="title"/>
          </p:nvPr>
        </p:nvSpPr>
        <p:spPr>
          <a:xfrm>
            <a:off x="482600" y="282040"/>
            <a:ext cx="10972800" cy="365600"/>
          </a:xfrm>
          <a:prstGeom prst="rect">
            <a:avLst/>
          </a:prstGeom>
        </p:spPr>
        <p:txBody>
          <a:bodyPr spcFirstLastPara="1" wrap="square" lIns="121900" tIns="121900" rIns="121900" bIns="121900" anchor="ctr" anchorCtr="0">
            <a:noAutofit/>
          </a:bodyPr>
          <a:lstStyle/>
          <a:p>
            <a:pPr algn="l" rtl="0">
              <a:buClr>
                <a:schemeClr val="dk1"/>
              </a:buClr>
              <a:buSzPts val="1100"/>
            </a:pPr>
            <a:r>
              <a:rPr lang="en" sz="2500" u="none">
                <a:latin typeface="DM Sans" pitchFamily="2" charset="77"/>
              </a:rPr>
              <a:t>Financial Strengths</a:t>
            </a:r>
            <a:endParaRPr sz="2500" u="none">
              <a:latin typeface="DM Sans" pitchFamily="2" charset="77"/>
            </a:endParaRPr>
          </a:p>
        </p:txBody>
      </p:sp>
      <p:pic>
        <p:nvPicPr>
          <p:cNvPr id="5" name="Picture 2" descr="Dotted Line PNGs for Free Download">
            <a:extLst>
              <a:ext uri="{FF2B5EF4-FFF2-40B4-BE49-F238E27FC236}">
                <a16:creationId xmlns:a16="http://schemas.microsoft.com/office/drawing/2014/main" id="{B3F4E034-7DE3-218B-7D63-D0499BA33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52" y="-25318"/>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tted Line PNGs for Free Download">
            <a:extLst>
              <a:ext uri="{FF2B5EF4-FFF2-40B4-BE49-F238E27FC236}">
                <a16:creationId xmlns:a16="http://schemas.microsoft.com/office/drawing/2014/main" id="{7C8E5C2A-FBB9-20A5-616D-48C97551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890" y="-25318"/>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tted Line PNGs for Free Download">
            <a:extLst>
              <a:ext uri="{FF2B5EF4-FFF2-40B4-BE49-F238E27FC236}">
                <a16:creationId xmlns:a16="http://schemas.microsoft.com/office/drawing/2014/main" id="{69FA7222-6F6F-EBB2-BA0D-34A2E85BF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128" y="-42663"/>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25">
            <a:extLst>
              <a:ext uri="{FF2B5EF4-FFF2-40B4-BE49-F238E27FC236}">
                <a16:creationId xmlns:a16="http://schemas.microsoft.com/office/drawing/2014/main" id="{6D6AC2FE-1157-03CB-DFE9-328AAFE38996}"/>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7</a:t>
            </a:fld>
            <a:endParaRPr lang="en-CA" sz="1200" spc="-25"/>
          </a:p>
        </p:txBody>
      </p:sp>
      <p:sp>
        <p:nvSpPr>
          <p:cNvPr id="9" name="Rectangle 8">
            <a:extLst>
              <a:ext uri="{FF2B5EF4-FFF2-40B4-BE49-F238E27FC236}">
                <a16:creationId xmlns:a16="http://schemas.microsoft.com/office/drawing/2014/main" id="{EA474AA7-C3ED-CE2F-9B97-0766CE65DA3E}"/>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965D-7A4E-53F7-0E1D-8683951AC87F}"/>
              </a:ext>
            </a:extLst>
          </p:cNvPr>
          <p:cNvSpPr>
            <a:spLocks noGrp="1"/>
          </p:cNvSpPr>
          <p:nvPr>
            <p:ph type="title"/>
          </p:nvPr>
        </p:nvSpPr>
        <p:spPr>
          <a:xfrm>
            <a:off x="461512" y="251252"/>
            <a:ext cx="10972800" cy="365600"/>
          </a:xfrm>
        </p:spPr>
        <p:txBody>
          <a:bodyPr/>
          <a:lstStyle/>
          <a:p>
            <a:r>
              <a:rPr lang="en-US" sz="2500" u="none">
                <a:latin typeface="DM Sans"/>
              </a:rPr>
              <a:t>Risks</a:t>
            </a:r>
          </a:p>
        </p:txBody>
      </p:sp>
      <p:pic>
        <p:nvPicPr>
          <p:cNvPr id="3" name="Picture 2" descr="Dotted Line PNGs for Free Download">
            <a:extLst>
              <a:ext uri="{FF2B5EF4-FFF2-40B4-BE49-F238E27FC236}">
                <a16:creationId xmlns:a16="http://schemas.microsoft.com/office/drawing/2014/main" id="{B8450073-6A7C-FC9F-8F39-6D04C4584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312" y="17345"/>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tted Line PNGs for Free Download">
            <a:extLst>
              <a:ext uri="{FF2B5EF4-FFF2-40B4-BE49-F238E27FC236}">
                <a16:creationId xmlns:a16="http://schemas.microsoft.com/office/drawing/2014/main" id="{2F4E2053-10FA-012D-B766-F986D8622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550" y="17345"/>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tted Line PNGs for Free Download">
            <a:extLst>
              <a:ext uri="{FF2B5EF4-FFF2-40B4-BE49-F238E27FC236}">
                <a16:creationId xmlns:a16="http://schemas.microsoft.com/office/drawing/2014/main" id="{C93593BE-2DEF-4F42-9A9E-23F7FAC68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788" y="0"/>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tted Line PNGs for Free Download">
            <a:extLst>
              <a:ext uri="{FF2B5EF4-FFF2-40B4-BE49-F238E27FC236}">
                <a16:creationId xmlns:a16="http://schemas.microsoft.com/office/drawing/2014/main" id="{C9BDC893-9FFA-5AA3-8185-9AA9FB808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074" y="31718"/>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4D6D99-53AF-5262-226F-7076C87D064A}"/>
              </a:ext>
            </a:extLst>
          </p:cNvPr>
          <p:cNvSpPr txBox="1"/>
          <p:nvPr/>
        </p:nvSpPr>
        <p:spPr>
          <a:xfrm>
            <a:off x="-130313" y="1799259"/>
            <a:ext cx="3124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latin typeface="DM Sans"/>
              </a:rPr>
              <a:t>Sustainability</a:t>
            </a:r>
          </a:p>
          <a:p>
            <a:pPr algn="r"/>
            <a:r>
              <a:rPr lang="en-US" sz="1600">
                <a:latin typeface="DM Sans"/>
                <a:cs typeface="Arial"/>
              </a:rPr>
              <a:t>Neither oil nor gas is a sustainable resource</a:t>
            </a:r>
            <a:endParaRPr lang="en-US" sz="1600">
              <a:latin typeface="DM Sans"/>
            </a:endParaRPr>
          </a:p>
        </p:txBody>
      </p:sp>
      <p:pic>
        <p:nvPicPr>
          <p:cNvPr id="22" name="Picture 21" descr="A yellow hexagon with a white logo and a black background&#10;&#10;AI-generated content may be incorrect.">
            <a:extLst>
              <a:ext uri="{FF2B5EF4-FFF2-40B4-BE49-F238E27FC236}">
                <a16:creationId xmlns:a16="http://schemas.microsoft.com/office/drawing/2014/main" id="{D1E762F6-71D4-6654-73DE-9EEDB1C4339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173621" y="1212851"/>
            <a:ext cx="2680252" cy="2068997"/>
          </a:xfrm>
          <a:prstGeom prst="rect">
            <a:avLst/>
          </a:prstGeom>
        </p:spPr>
      </p:pic>
      <p:pic>
        <p:nvPicPr>
          <p:cNvPr id="23" name="Picture 22" descr="A yellow hexagon with a white graphic and a black background&#10;&#10;AI-generated content may be incorrect.">
            <a:extLst>
              <a:ext uri="{FF2B5EF4-FFF2-40B4-BE49-F238E27FC236}">
                <a16:creationId xmlns:a16="http://schemas.microsoft.com/office/drawing/2014/main" id="{47012EA2-BAC0-4EBB-EF4C-11940E033AFF}"/>
              </a:ext>
            </a:extLst>
          </p:cNvPr>
          <p:cNvPicPr>
            <a:picLocks noChangeAspect="1"/>
          </p:cNvPicPr>
          <p:nvPr/>
        </p:nvPicPr>
        <p:blipFill>
          <a:blip r:embed="rId5">
            <a:duotone>
              <a:prstClr val="black"/>
              <a:schemeClr val="accent3">
                <a:tint val="45000"/>
                <a:satMod val="400000"/>
              </a:schemeClr>
            </a:duotone>
          </a:blip>
          <a:stretch>
            <a:fillRect/>
          </a:stretch>
        </p:blipFill>
        <p:spPr>
          <a:xfrm>
            <a:off x="5990949" y="1216715"/>
            <a:ext cx="2715867" cy="2085561"/>
          </a:xfrm>
          <a:prstGeom prst="rect">
            <a:avLst/>
          </a:prstGeom>
        </p:spPr>
      </p:pic>
      <p:pic>
        <p:nvPicPr>
          <p:cNvPr id="24" name="Picture 23" descr="A yellow hexagon with a white scale and a black background&#10;&#10;AI-generated content may be incorrect.">
            <a:extLst>
              <a:ext uri="{FF2B5EF4-FFF2-40B4-BE49-F238E27FC236}">
                <a16:creationId xmlns:a16="http://schemas.microsoft.com/office/drawing/2014/main" id="{4CBD22D8-E91A-A51D-3444-8D0A7FDE2AA0}"/>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3162576" y="3479111"/>
            <a:ext cx="2692953" cy="2045252"/>
          </a:xfrm>
          <a:prstGeom prst="rect">
            <a:avLst/>
          </a:prstGeom>
        </p:spPr>
      </p:pic>
      <p:pic>
        <p:nvPicPr>
          <p:cNvPr id="25" name="Picture 24" descr="A yellow hexagon with a white plant and a black background&#10;&#10;AI-generated content may be incorrect.">
            <a:extLst>
              <a:ext uri="{FF2B5EF4-FFF2-40B4-BE49-F238E27FC236}">
                <a16:creationId xmlns:a16="http://schemas.microsoft.com/office/drawing/2014/main" id="{02FC71EE-EE0D-2642-890C-BF19F8E4D38C}"/>
              </a:ext>
            </a:extLst>
          </p:cNvPr>
          <p:cNvPicPr>
            <a:picLocks noChangeAspect="1"/>
          </p:cNvPicPr>
          <p:nvPr/>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5990950" y="3479109"/>
            <a:ext cx="2693504" cy="2042215"/>
          </a:xfrm>
          <a:prstGeom prst="rect">
            <a:avLst/>
          </a:prstGeom>
        </p:spPr>
      </p:pic>
      <p:sp>
        <p:nvSpPr>
          <p:cNvPr id="28" name="TextBox 27">
            <a:extLst>
              <a:ext uri="{FF2B5EF4-FFF2-40B4-BE49-F238E27FC236}">
                <a16:creationId xmlns:a16="http://schemas.microsoft.com/office/drawing/2014/main" id="{BFDCEFB4-1E8A-557E-CAAB-58738694F0C7}"/>
              </a:ext>
            </a:extLst>
          </p:cNvPr>
          <p:cNvSpPr txBox="1"/>
          <p:nvPr/>
        </p:nvSpPr>
        <p:spPr>
          <a:xfrm>
            <a:off x="88900" y="3841750"/>
            <a:ext cx="2901950"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0"/>
            <a:r>
              <a:rPr lang="en-US" b="1">
                <a:latin typeface="DM Sans"/>
                <a:cs typeface="Segoe UI"/>
              </a:rPr>
              <a:t>Regulation</a:t>
            </a:r>
            <a:r>
              <a:rPr lang="en-US">
                <a:latin typeface="DM Sans"/>
                <a:cs typeface="Segoe UI"/>
              </a:rPr>
              <a:t>​</a:t>
            </a:r>
            <a:endParaRPr lang="en-US">
              <a:solidFill>
                <a:srgbClr val="000000"/>
              </a:solidFill>
              <a:latin typeface="DM Sans"/>
              <a:cs typeface="Segoe UI"/>
            </a:endParaRPr>
          </a:p>
          <a:p>
            <a:pPr algn="r"/>
            <a:r>
              <a:rPr lang="en-US" sz="1600">
                <a:latin typeface="DM Sans"/>
                <a:cs typeface="Segoe UI"/>
              </a:rPr>
              <a:t>Governments' new release highlights the cut off on oil and gas with suggestions of launching new green energy​</a:t>
            </a:r>
            <a:endParaRPr lang="en-US" sz="1600">
              <a:latin typeface="DM Sans"/>
            </a:endParaRPr>
          </a:p>
        </p:txBody>
      </p:sp>
      <p:sp>
        <p:nvSpPr>
          <p:cNvPr id="29" name="TextBox 28">
            <a:extLst>
              <a:ext uri="{FF2B5EF4-FFF2-40B4-BE49-F238E27FC236}">
                <a16:creationId xmlns:a16="http://schemas.microsoft.com/office/drawing/2014/main" id="{4FFF3138-0E40-781C-4DC3-00C0FADE98D9}"/>
              </a:ext>
            </a:extLst>
          </p:cNvPr>
          <p:cNvSpPr txBox="1"/>
          <p:nvPr/>
        </p:nvSpPr>
        <p:spPr>
          <a:xfrm>
            <a:off x="8832850" y="1752600"/>
            <a:ext cx="3149600"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b="1">
                <a:solidFill>
                  <a:srgbClr val="000000"/>
                </a:solidFill>
                <a:latin typeface="DM Sans"/>
                <a:cs typeface="Segoe UI"/>
              </a:rPr>
              <a:t>Oversupply</a:t>
            </a:r>
            <a:endParaRPr lang="en-US"/>
          </a:p>
          <a:p>
            <a:pPr algn="l"/>
            <a:r>
              <a:rPr lang="en-US" sz="1600">
                <a:latin typeface="DM Sans"/>
                <a:cs typeface="Arial"/>
              </a:rPr>
              <a:t>The mature business line has intensified competition among producers, leading to sustained low prices and less profit. </a:t>
            </a:r>
            <a:endParaRPr lang="en-US" sz="1600">
              <a:latin typeface="DM Sans"/>
            </a:endParaRPr>
          </a:p>
        </p:txBody>
      </p:sp>
      <p:sp>
        <p:nvSpPr>
          <p:cNvPr id="30" name="TextBox 29">
            <a:extLst>
              <a:ext uri="{FF2B5EF4-FFF2-40B4-BE49-F238E27FC236}">
                <a16:creationId xmlns:a16="http://schemas.microsoft.com/office/drawing/2014/main" id="{00F58F2F-7193-F7C9-ED13-307DDC037C4C}"/>
              </a:ext>
            </a:extLst>
          </p:cNvPr>
          <p:cNvSpPr txBox="1"/>
          <p:nvPr/>
        </p:nvSpPr>
        <p:spPr>
          <a:xfrm>
            <a:off x="8832850" y="3841750"/>
            <a:ext cx="2743200" cy="1846659"/>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DM Sans"/>
              </a:rPr>
              <a:t>ESG Lag</a:t>
            </a:r>
          </a:p>
          <a:p>
            <a:r>
              <a:rPr lang="en-US" sz="1600">
                <a:solidFill>
                  <a:schemeClr val="tx1"/>
                </a:solidFill>
                <a:latin typeface="DM Sans"/>
                <a:cs typeface="Arial"/>
              </a:rPr>
              <a:t>“While Canada has been a leader in the oil and gas sector, it has been lagging behind the US and EU in ESG initiatives” indicating potential of future trade</a:t>
            </a:r>
            <a:endParaRPr lang="en-US" sz="1600">
              <a:solidFill>
                <a:schemeClr val="tx1"/>
              </a:solidFill>
              <a:latin typeface="DM Sans"/>
            </a:endParaRPr>
          </a:p>
        </p:txBody>
      </p:sp>
      <p:sp>
        <p:nvSpPr>
          <p:cNvPr id="4" name="object 25">
            <a:extLst>
              <a:ext uri="{FF2B5EF4-FFF2-40B4-BE49-F238E27FC236}">
                <a16:creationId xmlns:a16="http://schemas.microsoft.com/office/drawing/2014/main" id="{927B264C-16D7-3E6B-9388-071FBB5D63C9}"/>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8</a:t>
            </a:fld>
            <a:endParaRPr lang="en-CA" sz="1200" spc="-25"/>
          </a:p>
        </p:txBody>
      </p:sp>
      <p:sp>
        <p:nvSpPr>
          <p:cNvPr id="8" name="Rectangle 7">
            <a:extLst>
              <a:ext uri="{FF2B5EF4-FFF2-40B4-BE49-F238E27FC236}">
                <a16:creationId xmlns:a16="http://schemas.microsoft.com/office/drawing/2014/main" id="{B3B8C247-CB30-FD1C-E759-68BAD72F6C9D}"/>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58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676C4-8363-7ECD-CB11-FF23927A6712}"/>
              </a:ext>
            </a:extLst>
          </p:cNvPr>
          <p:cNvSpPr>
            <a:spLocks noGrp="1"/>
          </p:cNvSpPr>
          <p:nvPr>
            <p:ph type="title"/>
          </p:nvPr>
        </p:nvSpPr>
        <p:spPr>
          <a:xfrm>
            <a:off x="294873" y="219310"/>
            <a:ext cx="10972800" cy="365600"/>
          </a:xfrm>
        </p:spPr>
        <p:txBody>
          <a:bodyPr/>
          <a:lstStyle/>
          <a:p>
            <a:r>
              <a:rPr lang="en-US" sz="2500" u="none">
                <a:latin typeface="DM Sans"/>
              </a:rPr>
              <a:t>Financial Risks</a:t>
            </a:r>
            <a:r>
              <a:rPr lang="en-US" sz="2500" b="0" u="none">
                <a:latin typeface="Times"/>
                <a:cs typeface="Times"/>
              </a:rPr>
              <a:t> </a:t>
            </a:r>
            <a:endParaRPr lang="en-US" sz="2500" u="none">
              <a:latin typeface="DM Sans"/>
            </a:endParaRPr>
          </a:p>
        </p:txBody>
      </p:sp>
      <p:pic>
        <p:nvPicPr>
          <p:cNvPr id="6" name="Picture 5" descr="Dotted Line PNGs for Free Download">
            <a:extLst>
              <a:ext uri="{FF2B5EF4-FFF2-40B4-BE49-F238E27FC236}">
                <a16:creationId xmlns:a16="http://schemas.microsoft.com/office/drawing/2014/main" id="{CDFD23C8-8B2E-8CB7-E429-FB99C5A984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218" y="-6900"/>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otted Line PNGs for Free Download">
            <a:extLst>
              <a:ext uri="{FF2B5EF4-FFF2-40B4-BE49-F238E27FC236}">
                <a16:creationId xmlns:a16="http://schemas.microsoft.com/office/drawing/2014/main" id="{CAB5BCEE-5E64-CF00-24CD-9636DCAD2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547" y="-6900"/>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otted Line PNGs for Free Download">
            <a:extLst>
              <a:ext uri="{FF2B5EF4-FFF2-40B4-BE49-F238E27FC236}">
                <a16:creationId xmlns:a16="http://schemas.microsoft.com/office/drawing/2014/main" id="{253ED8FF-1FDA-FDCE-B773-B895A6E5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677" y="-7921"/>
            <a:ext cx="3137011" cy="9803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dollar sign with lines and dots&#10;&#10;AI-generated content may be incorrect.">
            <a:extLst>
              <a:ext uri="{FF2B5EF4-FFF2-40B4-BE49-F238E27FC236}">
                <a16:creationId xmlns:a16="http://schemas.microsoft.com/office/drawing/2014/main" id="{6ED172A7-D159-2F5B-4382-0FE792A97333}"/>
              </a:ext>
            </a:extLst>
          </p:cNvPr>
          <p:cNvPicPr>
            <a:picLocks noChangeAspect="1"/>
          </p:cNvPicPr>
          <p:nvPr/>
        </p:nvPicPr>
        <p:blipFill>
          <a:blip r:embed="rId3"/>
          <a:stretch>
            <a:fillRect/>
          </a:stretch>
        </p:blipFill>
        <p:spPr>
          <a:xfrm>
            <a:off x="3100802" y="1109868"/>
            <a:ext cx="4996486" cy="4903307"/>
          </a:xfrm>
          <a:prstGeom prst="rect">
            <a:avLst/>
          </a:prstGeom>
        </p:spPr>
      </p:pic>
      <p:sp>
        <p:nvSpPr>
          <p:cNvPr id="28" name="TextBox 27">
            <a:extLst>
              <a:ext uri="{FF2B5EF4-FFF2-40B4-BE49-F238E27FC236}">
                <a16:creationId xmlns:a16="http://schemas.microsoft.com/office/drawing/2014/main" id="{026BCE38-1CC7-405D-0272-791187A35A66}"/>
              </a:ext>
            </a:extLst>
          </p:cNvPr>
          <p:cNvSpPr txBox="1"/>
          <p:nvPr/>
        </p:nvSpPr>
        <p:spPr>
          <a:xfrm>
            <a:off x="-120928" y="1717812"/>
            <a:ext cx="3132481"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0"/>
            <a:r>
              <a:rPr lang="en-US" b="1">
                <a:solidFill>
                  <a:srgbClr val="000000"/>
                </a:solidFill>
                <a:latin typeface="DM Sans"/>
                <a:cs typeface="Segoe UI"/>
              </a:rPr>
              <a:t>Gross Profit</a:t>
            </a:r>
            <a:endParaRPr lang="en-US">
              <a:latin typeface="DM Sans"/>
            </a:endParaRPr>
          </a:p>
          <a:p>
            <a:pPr marL="571500" indent="-285750" algn="r">
              <a:buFont typeface="Arial"/>
              <a:buChar char="•"/>
            </a:pPr>
            <a:r>
              <a:rPr lang="en-US" sz="1600">
                <a:latin typeface="DM Sans"/>
                <a:cs typeface="Segoe UI"/>
              </a:rPr>
              <a:t>Drops 26% from 2021 to 2023 despite the increasing total revenue. </a:t>
            </a:r>
          </a:p>
          <a:p>
            <a:pPr algn="r" rtl="0"/>
            <a:endParaRPr lang="en-US" sz="1600">
              <a:latin typeface="DM Sans"/>
              <a:cs typeface="Segoe UI"/>
            </a:endParaRPr>
          </a:p>
        </p:txBody>
      </p:sp>
      <p:sp>
        <p:nvSpPr>
          <p:cNvPr id="29" name="TextBox 28">
            <a:extLst>
              <a:ext uri="{FF2B5EF4-FFF2-40B4-BE49-F238E27FC236}">
                <a16:creationId xmlns:a16="http://schemas.microsoft.com/office/drawing/2014/main" id="{B05CBBDA-88BF-5F23-CF27-C545E95AEAC5}"/>
              </a:ext>
            </a:extLst>
          </p:cNvPr>
          <p:cNvSpPr txBox="1"/>
          <p:nvPr/>
        </p:nvSpPr>
        <p:spPr>
          <a:xfrm>
            <a:off x="8128552" y="2256183"/>
            <a:ext cx="406013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b="1">
                <a:solidFill>
                  <a:srgbClr val="000000"/>
                </a:solidFill>
                <a:latin typeface="DM Sans"/>
                <a:cs typeface="Segoe UI"/>
              </a:rPr>
              <a:t>Operation expense</a:t>
            </a:r>
            <a:endParaRPr lang="en-US">
              <a:solidFill>
                <a:srgbClr val="000000"/>
              </a:solidFill>
              <a:latin typeface="DM Sans"/>
              <a:cs typeface="Segoe UI"/>
            </a:endParaRPr>
          </a:p>
          <a:p>
            <a:pPr marL="285750" indent="-285750" algn="l">
              <a:buFont typeface="Arial"/>
              <a:buChar char="•"/>
            </a:pPr>
            <a:r>
              <a:rPr lang="en-US" sz="1600">
                <a:solidFill>
                  <a:srgbClr val="000000"/>
                </a:solidFill>
                <a:latin typeface="DM Sans"/>
                <a:cs typeface="Segoe UI"/>
              </a:rPr>
              <a:t>Doubled from 2020 to 2023, reached 19% of total revenue in 2023</a:t>
            </a:r>
            <a:endParaRPr lang="en-US">
              <a:solidFill>
                <a:srgbClr val="000000"/>
              </a:solidFill>
            </a:endParaRPr>
          </a:p>
          <a:p>
            <a:pPr marL="285750" indent="-285750" algn="l">
              <a:buFont typeface="Arial"/>
              <a:buChar char="•"/>
            </a:pPr>
            <a:r>
              <a:rPr lang="en-US" sz="1600">
                <a:solidFill>
                  <a:srgbClr val="000000"/>
                </a:solidFill>
                <a:latin typeface="DM Sans"/>
                <a:cs typeface="Segoe UI"/>
              </a:rPr>
              <a:t>Keep growing in 2023 while the total revenue falls</a:t>
            </a:r>
            <a:endParaRPr lang="en-US"/>
          </a:p>
          <a:p>
            <a:pPr marL="285750" algn="l">
              <a:buFont typeface="Arial"/>
              <a:buChar char="•"/>
            </a:pPr>
            <a:endParaRPr lang="en-US">
              <a:solidFill>
                <a:srgbClr val="000000"/>
              </a:solidFill>
              <a:latin typeface="DM Sans"/>
              <a:cs typeface="Segoe UI"/>
            </a:endParaRPr>
          </a:p>
        </p:txBody>
      </p:sp>
      <p:sp>
        <p:nvSpPr>
          <p:cNvPr id="30" name="TextBox 29">
            <a:extLst>
              <a:ext uri="{FF2B5EF4-FFF2-40B4-BE49-F238E27FC236}">
                <a16:creationId xmlns:a16="http://schemas.microsoft.com/office/drawing/2014/main" id="{EFD8ACEC-ABAA-5E13-882C-1F23EF3CC5F3}"/>
              </a:ext>
            </a:extLst>
          </p:cNvPr>
          <p:cNvSpPr txBox="1"/>
          <p:nvPr/>
        </p:nvSpPr>
        <p:spPr>
          <a:xfrm>
            <a:off x="8211379" y="4119770"/>
            <a:ext cx="3894482"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b="1">
                <a:solidFill>
                  <a:srgbClr val="000000"/>
                </a:solidFill>
                <a:latin typeface="DM Sans"/>
                <a:cs typeface="Segoe UI"/>
              </a:rPr>
              <a:t>Total Asset</a:t>
            </a:r>
            <a:r>
              <a:rPr lang="en-US">
                <a:solidFill>
                  <a:srgbClr val="000000"/>
                </a:solidFill>
                <a:latin typeface="DM Sans"/>
                <a:cs typeface="Segoe UI"/>
              </a:rPr>
              <a:t>​</a:t>
            </a:r>
            <a:endParaRPr lang="en-US" sz="1600">
              <a:solidFill>
                <a:srgbClr val="000000"/>
              </a:solidFill>
              <a:latin typeface="DM Sans"/>
              <a:cs typeface="Arial"/>
            </a:endParaRPr>
          </a:p>
          <a:p>
            <a:pPr marL="285750" indent="-285750" algn="l">
              <a:buFont typeface="Arial"/>
              <a:buChar char="•"/>
            </a:pPr>
            <a:r>
              <a:rPr lang="en-US" sz="1600">
                <a:solidFill>
                  <a:srgbClr val="000000"/>
                </a:solidFill>
                <a:latin typeface="DM Sans"/>
                <a:cs typeface="Arial"/>
              </a:rPr>
              <a:t>Drops 26% from 2021 to 2023 with profitability falls, expanding too aggressively without ensuring profitable growth  </a:t>
            </a:r>
            <a:endParaRPr lang="en-US" sz="1600">
              <a:latin typeface="DM Sans"/>
            </a:endParaRPr>
          </a:p>
        </p:txBody>
      </p:sp>
      <p:pic>
        <p:nvPicPr>
          <p:cNvPr id="32" name="Picture 31" descr="Dotted Line PNGs for Free Download">
            <a:extLst>
              <a:ext uri="{FF2B5EF4-FFF2-40B4-BE49-F238E27FC236}">
                <a16:creationId xmlns:a16="http://schemas.microsoft.com/office/drawing/2014/main" id="{074E30D3-385C-70F3-AC31-32F07D06E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784" y="-7178"/>
            <a:ext cx="3137011" cy="9803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2EF5A8-F505-827A-FF9E-254D05EA31E6}"/>
              </a:ext>
            </a:extLst>
          </p:cNvPr>
          <p:cNvSpPr txBox="1"/>
          <p:nvPr/>
        </p:nvSpPr>
        <p:spPr>
          <a:xfrm>
            <a:off x="-253448" y="3755336"/>
            <a:ext cx="3281567" cy="1608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rtl="0"/>
            <a:r>
              <a:rPr lang="en-US" b="1">
                <a:latin typeface="DM Sans"/>
                <a:cs typeface="Arial"/>
              </a:rPr>
              <a:t>Operating Margin</a:t>
            </a:r>
            <a:endParaRPr lang="en-US">
              <a:solidFill>
                <a:srgbClr val="000000"/>
              </a:solidFill>
              <a:latin typeface="DM Sans"/>
              <a:cs typeface="Arial"/>
            </a:endParaRPr>
          </a:p>
          <a:p>
            <a:pPr marL="571500" indent="-285750" algn="r" rtl="0">
              <a:buFont typeface="Arial"/>
              <a:buChar char="•"/>
            </a:pPr>
            <a:r>
              <a:rPr lang="en-US" sz="1600">
                <a:solidFill>
                  <a:schemeClr val="tx1"/>
                </a:solidFill>
                <a:latin typeface="DM Sans"/>
                <a:cs typeface="Arial"/>
              </a:rPr>
              <a:t>Peaked in 2021, decreased in 2023 to 7.61%, poor </a:t>
            </a:r>
            <a:r>
              <a:rPr lang="en-US" sz="1600">
                <a:latin typeface="DM Sans"/>
                <a:cs typeface="Arial"/>
              </a:rPr>
              <a:t>profitability and cost efficiency in 2023</a:t>
            </a:r>
          </a:p>
          <a:p>
            <a:pPr algn="r" rtl="0"/>
            <a:endParaRPr lang="en-US" sz="1600">
              <a:latin typeface="DM Sans"/>
              <a:cs typeface="Arial"/>
            </a:endParaRPr>
          </a:p>
        </p:txBody>
      </p:sp>
      <p:sp>
        <p:nvSpPr>
          <p:cNvPr id="2" name="object 25">
            <a:extLst>
              <a:ext uri="{FF2B5EF4-FFF2-40B4-BE49-F238E27FC236}">
                <a16:creationId xmlns:a16="http://schemas.microsoft.com/office/drawing/2014/main" id="{CA99A622-25C2-67B2-00BE-5736FD7C2CC9}"/>
              </a:ext>
            </a:extLst>
          </p:cNvPr>
          <p:cNvSpPr txBox="1">
            <a:spLocks/>
          </p:cNvSpPr>
          <p:nvPr/>
        </p:nvSpPr>
        <p:spPr>
          <a:xfrm>
            <a:off x="11906375" y="6604908"/>
            <a:ext cx="260350" cy="179536"/>
          </a:xfrm>
          <a:prstGeom prst="rect">
            <a:avLst/>
          </a:prstGeom>
        </p:spPr>
        <p:txBody>
          <a:bodyPr vert="horz" wrap="square" lIns="0" tIns="0" rIns="0" bIns="0" rtlCol="0">
            <a:spAutoFit/>
          </a:bodyPr>
          <a:lstStyle>
            <a:defPPr>
              <a:defRPr kern="0"/>
            </a:defPPr>
          </a:lstStyle>
          <a:p>
            <a:pPr marL="38100">
              <a:lnSpc>
                <a:spcPts val="1425"/>
              </a:lnSpc>
            </a:pPr>
            <a:fld id="{81D60167-4931-47E6-BA6A-407CBD079E47}" type="slidenum">
              <a:rPr lang="en-CA" sz="1200" spc="-25" smtClean="0"/>
              <a:pPr marL="38100">
                <a:lnSpc>
                  <a:spcPts val="1425"/>
                </a:lnSpc>
              </a:pPr>
              <a:t>9</a:t>
            </a:fld>
            <a:endParaRPr lang="en-CA" sz="1200" spc="-25"/>
          </a:p>
        </p:txBody>
      </p:sp>
      <p:sp>
        <p:nvSpPr>
          <p:cNvPr id="5" name="Rectangle 4">
            <a:extLst>
              <a:ext uri="{FF2B5EF4-FFF2-40B4-BE49-F238E27FC236}">
                <a16:creationId xmlns:a16="http://schemas.microsoft.com/office/drawing/2014/main" id="{4C9C892B-B3AE-03B8-666E-B24789EDCC89}"/>
              </a:ext>
            </a:extLst>
          </p:cNvPr>
          <p:cNvSpPr/>
          <p:nvPr/>
        </p:nvSpPr>
        <p:spPr>
          <a:xfrm>
            <a:off x="-769362" y="6604908"/>
            <a:ext cx="13782767" cy="932406"/>
          </a:xfrm>
          <a:prstGeom prst="rect">
            <a:avLst/>
          </a:prstGeom>
          <a:solidFill>
            <a:srgbClr val="F78D00">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324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9393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89DFA5-7349-8F47-BD18-C96898A468AE}">
  <we:reference id="e22f1a2d-2826-4e63-97f6-33b99c0ae228" version="2.0.0.0" store="EXCatalog" storeType="EXCatalog"/>
  <we:alternateReferences>
    <we:reference id="WA104379370" version="2.0.0.0" store="en-CA"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33</Slides>
  <Notes>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Table of Contents</vt:lpstr>
      <vt:lpstr>Our Mission</vt:lpstr>
      <vt:lpstr>Background </vt:lpstr>
      <vt:lpstr>Quant Co.’s Oil &amp; Gas Existing Portfolio</vt:lpstr>
      <vt:lpstr>Strengths</vt:lpstr>
      <vt:lpstr>Financial Strengths</vt:lpstr>
      <vt:lpstr>Risks</vt:lpstr>
      <vt:lpstr>Financial Risks </vt:lpstr>
      <vt:lpstr>PowerPoint Presentation</vt:lpstr>
      <vt:lpstr>Renewable Viability and CAT Risk Analysis</vt:lpstr>
      <vt:lpstr>Renewable Energy Opportunities and Challenges</vt:lpstr>
      <vt:lpstr>CAT Event Analysis: Hail </vt:lpstr>
      <vt:lpstr>CAT Event Analysis: Fire</vt:lpstr>
      <vt:lpstr>CAT Event Analysis: Flood</vt:lpstr>
      <vt:lpstr>CAT Event Analysis: Windstorm </vt:lpstr>
      <vt:lpstr>Conclusion: Solar and Wind Farm Viability</vt:lpstr>
      <vt:lpstr>Quant Co. and Stronghold:  Leveraging Parametric Insurance</vt:lpstr>
      <vt:lpstr>Parametric Insurance Global Market Overview </vt:lpstr>
      <vt:lpstr>Parametric Insurance By the Numbers </vt:lpstr>
      <vt:lpstr>Advantages of Stronghold’s Parametric Insurance for Renewable Energy Ventures like Quant Co.  </vt:lpstr>
      <vt:lpstr>PowerPoint Presentation</vt:lpstr>
      <vt:lpstr>Advantages of Parametric Insurance based on past CAT Events </vt:lpstr>
      <vt:lpstr>Overall Recommendations &amp; Risk Mitigation</vt:lpstr>
      <vt:lpstr>Short-Term Recommendations </vt:lpstr>
      <vt:lpstr>Short-Term Recommendations </vt:lpstr>
      <vt:lpstr>Long-Term Recommendations </vt:lpstr>
      <vt:lpstr>Long-Term Recommendations </vt:lpstr>
      <vt:lpstr>References</vt:lpstr>
      <vt:lpstr>References</vt:lpstr>
      <vt:lpstr>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DSNY Containerization Report</dc:title>
  <dc:creator>Haass, Francesca (DSNY)</dc:creator>
  <cp:revision>5</cp:revision>
  <dcterms:created xsi:type="dcterms:W3CDTF">2025-05-11T18:14:14Z</dcterms:created>
  <dcterms:modified xsi:type="dcterms:W3CDTF">2025-05-23T07:51:39Z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0x0101003EB62533E45C884196101E147BF773B8</vt:lpwstr>
  </property>
  <property fmtid="{D5CDD505-2E9C-101B-9397-08002B2CF9AE}" pid="3" name="Created">
    <vt:filetime>2023-11-30T00:00:00Z</vt:filetime>
  </property>
  <property fmtid="{D5CDD505-2E9C-101B-9397-08002B2CF9AE}" pid="4" name="Creator">
    <vt:lpwstr>Acrobat PDFMaker 23 for PowerPoint</vt:lpwstr>
  </property>
  <property fmtid="{D5CDD505-2E9C-101B-9397-08002B2CF9AE}" pid="5" name="LastSaved">
    <vt:filetime>2025-05-11T00:00:00Z</vt:filetime>
  </property>
  <property fmtid="{D5CDD505-2E9C-101B-9397-08002B2CF9AE}" pid="6" name="Producer">
    <vt:lpwstr>Adobe PDF Library 23.6.136</vt:lpwstr>
  </property>
</Properties>
</file>